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326" r:id="rId4"/>
    <p:sldId id="322" r:id="rId5"/>
    <p:sldId id="307" r:id="rId6"/>
    <p:sldId id="328" r:id="rId7"/>
    <p:sldId id="329" r:id="rId8"/>
    <p:sldId id="336" r:id="rId9"/>
    <p:sldId id="287" r:id="rId10"/>
    <p:sldId id="337" r:id="rId11"/>
    <p:sldId id="330" r:id="rId12"/>
    <p:sldId id="331" r:id="rId13"/>
    <p:sldId id="332" r:id="rId14"/>
    <p:sldId id="333" r:id="rId15"/>
    <p:sldId id="334" r:id="rId16"/>
    <p:sldId id="316" r:id="rId17"/>
    <p:sldId id="317" r:id="rId18"/>
    <p:sldId id="318" r:id="rId19"/>
    <p:sldId id="319" r:id="rId20"/>
    <p:sldId id="335"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68194" autoAdjust="0"/>
  </p:normalViewPr>
  <p:slideViewPr>
    <p:cSldViewPr snapToGrid="0">
      <p:cViewPr varScale="1">
        <p:scale>
          <a:sx n="54" d="100"/>
          <a:sy n="54" d="100"/>
        </p:scale>
        <p:origin x="3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von.garzon\Desktop\Nuevo%20Hoja%20de%20c&#225;lculo%20de%20Microsoft%20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von.garzon\Desktop\Nuevo%20Hoja%20de%20c&#225;lculo%20de%20Microsoft%20Exce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Hoja1!$A$9</c:f>
              <c:strCache>
                <c:ptCount val="1"/>
                <c:pt idx="0">
                  <c:v>Plan</c:v>
                </c:pt>
              </c:strCache>
            </c:strRef>
          </c:tx>
          <c:spPr>
            <a:solidFill>
              <a:schemeClr val="accent1"/>
            </a:solidFill>
            <a:ln>
              <a:noFill/>
            </a:ln>
            <a:effectLst/>
          </c:spPr>
          <c:invertIfNegative val="0"/>
          <c:dLbls>
            <c:delete val="1"/>
          </c:dLbls>
          <c:cat>
            <c:strRef>
              <c:f>Hoja1!$B$8:$C$8</c:f>
              <c:strCache>
                <c:ptCount val="2"/>
                <c:pt idx="0">
                  <c:v>Bienes</c:v>
                </c:pt>
                <c:pt idx="1">
                  <c:v>Servicios</c:v>
                </c:pt>
              </c:strCache>
            </c:strRef>
          </c:cat>
          <c:val>
            <c:numRef>
              <c:f>Hoja1!$B$9:$C$9</c:f>
              <c:numCache>
                <c:formatCode>#,##0.00</c:formatCode>
                <c:ptCount val="2"/>
                <c:pt idx="0">
                  <c:v>1127828.75</c:v>
                </c:pt>
                <c:pt idx="1">
                  <c:v>3349602.32</c:v>
                </c:pt>
              </c:numCache>
            </c:numRef>
          </c:val>
          <c:extLst>
            <c:ext xmlns:c16="http://schemas.microsoft.com/office/drawing/2014/chart" uri="{C3380CC4-5D6E-409C-BE32-E72D297353CC}">
              <c16:uniqueId val="{00000000-7155-4B90-A9C2-597EB8CC3E69}"/>
            </c:ext>
          </c:extLst>
        </c:ser>
        <c:ser>
          <c:idx val="1"/>
          <c:order val="1"/>
          <c:tx>
            <c:strRef>
              <c:f>Hoja1!$A$10</c:f>
              <c:strCache>
                <c:ptCount val="1"/>
                <c:pt idx="0">
                  <c:v>Real</c:v>
                </c:pt>
              </c:strCache>
            </c:strRef>
          </c:tx>
          <c:spPr>
            <a:solidFill>
              <a:schemeClr val="accent2"/>
            </a:solidFill>
            <a:ln>
              <a:noFill/>
            </a:ln>
            <a:effectLst/>
          </c:spPr>
          <c:invertIfNegative val="0"/>
          <c:dLbls>
            <c:dLbl>
              <c:idx val="0"/>
              <c:layout>
                <c:manualLayout>
                  <c:x val="2.7777777777777779E-3"/>
                  <c:y val="-1.8518518518518604E-2"/>
                </c:manualLayout>
              </c:layout>
              <c:tx>
                <c:rich>
                  <a:bodyPr/>
                  <a:lstStyle/>
                  <a:p>
                    <a:r>
                      <a:rPr lang="en-US"/>
                      <a:t>88.33%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155-4B90-A9C2-597EB8CC3E69}"/>
                </c:ext>
              </c:extLst>
            </c:dLbl>
            <c:dLbl>
              <c:idx val="1"/>
              <c:layout/>
              <c:tx>
                <c:rich>
                  <a:bodyPr/>
                  <a:lstStyle/>
                  <a:p>
                    <a:r>
                      <a:rPr lang="en-US"/>
                      <a:t>99.65%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155-4B90-A9C2-597EB8CC3E6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Hoja1!$B$8:$C$8</c:f>
              <c:strCache>
                <c:ptCount val="2"/>
                <c:pt idx="0">
                  <c:v>Bienes</c:v>
                </c:pt>
                <c:pt idx="1">
                  <c:v>Servicios</c:v>
                </c:pt>
              </c:strCache>
            </c:strRef>
          </c:cat>
          <c:val>
            <c:numRef>
              <c:f>Hoja1!$B$10:$C$10</c:f>
              <c:numCache>
                <c:formatCode>#,##0.00</c:formatCode>
                <c:ptCount val="2"/>
                <c:pt idx="0">
                  <c:v>996265.04</c:v>
                </c:pt>
                <c:pt idx="1">
                  <c:v>3337862.4</c:v>
                </c:pt>
              </c:numCache>
            </c:numRef>
          </c:val>
          <c:extLst>
            <c:ext xmlns:c16="http://schemas.microsoft.com/office/drawing/2014/chart" uri="{C3380CC4-5D6E-409C-BE32-E72D297353CC}">
              <c16:uniqueId val="{00000003-7155-4B90-A9C2-597EB8CC3E69}"/>
            </c:ext>
          </c:extLst>
        </c:ser>
        <c:dLbls>
          <c:showLegendKey val="0"/>
          <c:showVal val="1"/>
          <c:showCatName val="0"/>
          <c:showSerName val="0"/>
          <c:showPercent val="0"/>
          <c:showBubbleSize val="0"/>
        </c:dLbls>
        <c:gapWidth val="150"/>
        <c:overlap val="-25"/>
        <c:axId val="226949368"/>
        <c:axId val="226951720"/>
      </c:barChart>
      <c:catAx>
        <c:axId val="22694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crossAx val="226951720"/>
        <c:crosses val="autoZero"/>
        <c:auto val="1"/>
        <c:lblAlgn val="ctr"/>
        <c:lblOffset val="100"/>
        <c:noMultiLvlLbl val="0"/>
      </c:catAx>
      <c:valAx>
        <c:axId val="226951720"/>
        <c:scaling>
          <c:orientation val="minMax"/>
        </c:scaling>
        <c:delete val="1"/>
        <c:axPos val="l"/>
        <c:numFmt formatCode="#,##0.00" sourceLinked="1"/>
        <c:majorTickMark val="none"/>
        <c:minorTickMark val="none"/>
        <c:tickLblPos val="nextTo"/>
        <c:crossAx val="2269493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Hoja1!$A$9</c:f>
              <c:strCache>
                <c:ptCount val="1"/>
                <c:pt idx="0">
                  <c:v>Plan</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B4D-4452-A0E1-0B1D58ECE302}"/>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B4D-4452-A0E1-0B1D58ECE302}"/>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Hoja1!$B$8:$C$8</c:f>
              <c:strCache>
                <c:ptCount val="2"/>
                <c:pt idx="0">
                  <c:v>Bienes</c:v>
                </c:pt>
                <c:pt idx="1">
                  <c:v>Servicios</c:v>
                </c:pt>
              </c:strCache>
            </c:strRef>
          </c:cat>
          <c:val>
            <c:numRef>
              <c:f>Hoja1!$B$9:$C$9</c:f>
              <c:numCache>
                <c:formatCode>#,##0.00</c:formatCode>
                <c:ptCount val="2"/>
                <c:pt idx="0">
                  <c:v>1127828.75</c:v>
                </c:pt>
                <c:pt idx="1">
                  <c:v>3349602.32</c:v>
                </c:pt>
              </c:numCache>
            </c:numRef>
          </c:val>
          <c:extLst>
            <c:ext xmlns:c16="http://schemas.microsoft.com/office/drawing/2014/chart" uri="{C3380CC4-5D6E-409C-BE32-E72D297353CC}">
              <c16:uniqueId val="{00000004-1B4D-4452-A0E1-0B1D58ECE30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8C502-D227-4201-80AF-7E61295FDB66}" type="doc">
      <dgm:prSet loTypeId="urn:microsoft.com/office/officeart/2005/8/layout/hList7" loCatId="list" qsTypeId="urn:microsoft.com/office/officeart/2005/8/quickstyle/simple3" qsCatId="simple" csTypeId="urn:microsoft.com/office/officeart/2005/8/colors/colorful1" csCatId="colorful" phldr="1"/>
      <dgm:spPr/>
    </dgm:pt>
    <dgm:pt modelId="{43B37F1E-EBDE-4621-8FB9-D334BF0E0548}">
      <dgm:prSet phldrT="[Texto]" custT="1"/>
      <dgm:spPr>
        <a:ln>
          <a:noFill/>
        </a:ln>
      </dgm:spPr>
      <dgm:t>
        <a:bodyPr/>
        <a:lstStyle/>
        <a:p>
          <a:pPr>
            <a:lnSpc>
              <a:spcPct val="90000"/>
            </a:lnSpc>
          </a:pPr>
          <a:endParaRPr lang="es-ES" sz="2400" b="1" dirty="0" smtClean="0">
            <a:latin typeface="Cambria" panose="02040503050406030204" pitchFamily="18" charset="0"/>
          </a:endParaRPr>
        </a:p>
        <a:p>
          <a:pPr>
            <a:lnSpc>
              <a:spcPct val="100000"/>
            </a:lnSpc>
          </a:pPr>
          <a:r>
            <a:rPr lang="es-ES" sz="2400" b="1" dirty="0" smtClean="0">
              <a:latin typeface="Cambria" panose="02040503050406030204" pitchFamily="18" charset="0"/>
            </a:rPr>
            <a:t>Lineamientos</a:t>
          </a:r>
        </a:p>
        <a:p>
          <a:pPr>
            <a:lnSpc>
              <a:spcPct val="100000"/>
            </a:lnSpc>
          </a:pPr>
          <a:r>
            <a:rPr lang="es-ES" sz="2000" dirty="0" smtClean="0">
              <a:latin typeface="Cambria" panose="02040503050406030204" pitchFamily="18" charset="0"/>
              <a:cs typeface="Arial" panose="020B0604020202020204" pitchFamily="34" charset="0"/>
            </a:rPr>
            <a:t>Modelo de Gestión Económica; </a:t>
          </a:r>
          <a:r>
            <a:rPr lang="es-ES" sz="2000" dirty="0" smtClean="0">
              <a:latin typeface="Cambria" panose="02040503050406030204" pitchFamily="18" charset="0"/>
            </a:rPr>
            <a:t>Política Económica Externa; </a:t>
          </a:r>
          <a:r>
            <a:rPr lang="es-ES" sz="2000" dirty="0" smtClean="0">
              <a:latin typeface="Cambria" panose="02040503050406030204" pitchFamily="18" charset="0"/>
              <a:cs typeface="Arial" panose="020B0604020202020204" pitchFamily="34" charset="0"/>
            </a:rPr>
            <a:t>Política Social</a:t>
          </a:r>
          <a:r>
            <a:rPr lang="es-ES" sz="2000" dirty="0" smtClean="0">
              <a:latin typeface="Cambria" panose="02040503050406030204" pitchFamily="18" charset="0"/>
            </a:rPr>
            <a:t>  </a:t>
          </a:r>
          <a:endParaRPr lang="es-ES" sz="2000" dirty="0">
            <a:latin typeface="Cambria" panose="02040503050406030204" pitchFamily="18" charset="0"/>
          </a:endParaRPr>
        </a:p>
      </dgm:t>
    </dgm:pt>
    <dgm:pt modelId="{CCABD693-6F72-41D9-AF2D-6B494C219C41}" type="parTrans" cxnId="{77E2B1C0-4377-499E-962F-6612FBBDB0AE}">
      <dgm:prSet/>
      <dgm:spPr/>
      <dgm:t>
        <a:bodyPr/>
        <a:lstStyle/>
        <a:p>
          <a:endParaRPr lang="es-ES"/>
        </a:p>
      </dgm:t>
    </dgm:pt>
    <dgm:pt modelId="{7EFE1BE2-6847-475D-80AB-038B2CDDA449}" type="sibTrans" cxnId="{77E2B1C0-4377-499E-962F-6612FBBDB0AE}">
      <dgm:prSet/>
      <dgm:spPr/>
      <dgm:t>
        <a:bodyPr/>
        <a:lstStyle/>
        <a:p>
          <a:endParaRPr lang="es-ES"/>
        </a:p>
      </dgm:t>
    </dgm:pt>
    <dgm:pt modelId="{B0A17204-2F76-47DE-B14A-F1F6322E9074}">
      <dgm:prSet phldrT="[Texto]" custT="1"/>
      <dgm:spPr/>
      <dgm:t>
        <a:bodyPr/>
        <a:lstStyle/>
        <a:p>
          <a:endParaRPr lang="es-ES" sz="2400" dirty="0" smtClean="0">
            <a:latin typeface="Cambria" panose="02040503050406030204" pitchFamily="18" charset="0"/>
            <a:cs typeface="Arial" panose="020B0604020202020204" pitchFamily="34" charset="0"/>
          </a:endParaRPr>
        </a:p>
        <a:p>
          <a:r>
            <a:rPr lang="es-ES" sz="2400" dirty="0" smtClean="0">
              <a:latin typeface="Cambria" panose="02040503050406030204" pitchFamily="18" charset="0"/>
              <a:cs typeface="Arial" panose="020B0604020202020204" pitchFamily="34" charset="0"/>
            </a:rPr>
            <a:t>Plan Nacional de Desarrollo Económico y Social 2030 </a:t>
          </a:r>
          <a:r>
            <a:rPr lang="es-ES" sz="2400" b="1" dirty="0" smtClean="0">
              <a:latin typeface="Cambria" panose="02040503050406030204" pitchFamily="18" charset="0"/>
              <a:cs typeface="Arial" panose="020B0604020202020204" pitchFamily="34" charset="0"/>
            </a:rPr>
            <a:t>(PNDES 2030)</a:t>
          </a:r>
          <a:endParaRPr lang="es-ES" sz="2400" b="1" dirty="0">
            <a:latin typeface="Cambria" panose="02040503050406030204" pitchFamily="18" charset="0"/>
            <a:cs typeface="Arial" panose="020B0604020202020204" pitchFamily="34" charset="0"/>
          </a:endParaRPr>
        </a:p>
      </dgm:t>
    </dgm:pt>
    <dgm:pt modelId="{22AF7FAE-1E65-4FA4-A651-54602FE5C456}" type="parTrans" cxnId="{12890C88-B485-47F5-922A-D8BDBF85C949}">
      <dgm:prSet/>
      <dgm:spPr/>
      <dgm:t>
        <a:bodyPr/>
        <a:lstStyle/>
        <a:p>
          <a:endParaRPr lang="es-ES"/>
        </a:p>
      </dgm:t>
    </dgm:pt>
    <dgm:pt modelId="{F05F12F7-5833-44B3-AEE7-22238A6C9329}" type="sibTrans" cxnId="{12890C88-B485-47F5-922A-D8BDBF85C949}">
      <dgm:prSet/>
      <dgm:spPr/>
      <dgm:t>
        <a:bodyPr/>
        <a:lstStyle/>
        <a:p>
          <a:endParaRPr lang="es-ES"/>
        </a:p>
      </dgm:t>
    </dgm:pt>
    <dgm:pt modelId="{1B3BF71A-3AB0-41B4-9070-07A30CD6FC55}">
      <dgm:prSet phldrT="[Texto]" custT="1"/>
      <dgm:spPr/>
      <dgm:t>
        <a:bodyPr/>
        <a:lstStyle/>
        <a:p>
          <a:endParaRPr lang="es-ES" sz="2400" dirty="0" smtClean="0">
            <a:latin typeface="Cambria" panose="02040503050406030204" pitchFamily="18" charset="0"/>
            <a:cs typeface="Arial" panose="020B0604020202020204" pitchFamily="34" charset="0"/>
          </a:endParaRPr>
        </a:p>
        <a:p>
          <a:r>
            <a:rPr lang="es-ES" sz="2400" dirty="0" smtClean="0">
              <a:latin typeface="Cambria" panose="02040503050406030204" pitchFamily="18" charset="0"/>
              <a:cs typeface="Arial" panose="020B0604020202020204" pitchFamily="34" charset="0"/>
            </a:rPr>
            <a:t>Estrategia Integral para la Exportación de Bienes y Servicios </a:t>
          </a:r>
          <a:r>
            <a:rPr lang="es-ES" sz="2400" b="1" dirty="0" smtClean="0">
              <a:latin typeface="Cambria" panose="02040503050406030204" pitchFamily="18" charset="0"/>
              <a:cs typeface="Arial" panose="020B0604020202020204" pitchFamily="34" charset="0"/>
            </a:rPr>
            <a:t>(EIEBYS)</a:t>
          </a:r>
          <a:endParaRPr lang="es-ES" sz="2400" b="1" dirty="0">
            <a:latin typeface="Cambria" panose="02040503050406030204" pitchFamily="18" charset="0"/>
            <a:cs typeface="Arial" panose="020B0604020202020204" pitchFamily="34" charset="0"/>
          </a:endParaRPr>
        </a:p>
      </dgm:t>
    </dgm:pt>
    <dgm:pt modelId="{02F547D1-D3FC-4A7F-AD13-CB9DEC38FEAA}" type="parTrans" cxnId="{3BE2052D-1C14-4BEE-8C95-39577E0D9470}">
      <dgm:prSet/>
      <dgm:spPr/>
      <dgm:t>
        <a:bodyPr/>
        <a:lstStyle/>
        <a:p>
          <a:endParaRPr lang="es-ES"/>
        </a:p>
      </dgm:t>
    </dgm:pt>
    <dgm:pt modelId="{3ABBF314-AF30-4D5C-9FDF-5C780F21C233}" type="sibTrans" cxnId="{3BE2052D-1C14-4BEE-8C95-39577E0D9470}">
      <dgm:prSet/>
      <dgm:spPr/>
      <dgm:t>
        <a:bodyPr/>
        <a:lstStyle/>
        <a:p>
          <a:endParaRPr lang="es-ES"/>
        </a:p>
      </dgm:t>
    </dgm:pt>
    <dgm:pt modelId="{0A778F8A-CCC5-4415-9BF6-6EBF4F56F8BE}">
      <dgm:prSet custT="1"/>
      <dgm:spPr/>
      <dgm:t>
        <a:bodyPr/>
        <a:lstStyle/>
        <a:p>
          <a:endParaRPr lang="es-ES" sz="2400" b="1" dirty="0" smtClean="0">
            <a:solidFill>
              <a:schemeClr val="tx1"/>
            </a:solidFill>
            <a:latin typeface="Cambria" panose="02040503050406030204" pitchFamily="18" charset="0"/>
            <a:cs typeface="Arial" panose="020B0604020202020204" pitchFamily="34" charset="0"/>
          </a:endParaRPr>
        </a:p>
        <a:p>
          <a:r>
            <a:rPr lang="es-ES" sz="2400" b="1" dirty="0" smtClean="0">
              <a:solidFill>
                <a:schemeClr val="tx1"/>
              </a:solidFill>
              <a:latin typeface="Cambria" panose="02040503050406030204" pitchFamily="18" charset="0"/>
              <a:cs typeface="Arial" panose="020B0604020202020204" pitchFamily="34" charset="0"/>
            </a:rPr>
            <a:t>Estrategia Económico y Social </a:t>
          </a:r>
          <a:endParaRPr lang="es-ES" sz="2400" b="1" dirty="0">
            <a:solidFill>
              <a:schemeClr val="tx1"/>
            </a:solidFill>
            <a:latin typeface="Cambria" panose="02040503050406030204" pitchFamily="18" charset="0"/>
            <a:cs typeface="Arial" panose="020B0604020202020204" pitchFamily="34" charset="0"/>
          </a:endParaRPr>
        </a:p>
      </dgm:t>
    </dgm:pt>
    <dgm:pt modelId="{56526CC2-B7CB-48A3-8418-6BDB020B74E6}" type="parTrans" cxnId="{1105F8AE-CDCE-4277-A82E-1BF12B6AF433}">
      <dgm:prSet/>
      <dgm:spPr/>
      <dgm:t>
        <a:bodyPr/>
        <a:lstStyle/>
        <a:p>
          <a:endParaRPr lang="es-ES"/>
        </a:p>
      </dgm:t>
    </dgm:pt>
    <dgm:pt modelId="{39700A80-A389-4CE0-919F-3564E9E3D074}" type="sibTrans" cxnId="{1105F8AE-CDCE-4277-A82E-1BF12B6AF433}">
      <dgm:prSet/>
      <dgm:spPr/>
      <dgm:t>
        <a:bodyPr/>
        <a:lstStyle/>
        <a:p>
          <a:endParaRPr lang="es-ES"/>
        </a:p>
      </dgm:t>
    </dgm:pt>
    <dgm:pt modelId="{E1A6CE91-8821-4873-B8F1-742C7C185597}" type="pres">
      <dgm:prSet presAssocID="{47B8C502-D227-4201-80AF-7E61295FDB66}" presName="Name0" presStyleCnt="0">
        <dgm:presLayoutVars>
          <dgm:dir/>
          <dgm:resizeHandles val="exact"/>
        </dgm:presLayoutVars>
      </dgm:prSet>
      <dgm:spPr/>
    </dgm:pt>
    <dgm:pt modelId="{79D113F7-5B57-4CEC-A587-F21A11A17E94}" type="pres">
      <dgm:prSet presAssocID="{47B8C502-D227-4201-80AF-7E61295FDB66}" presName="fgShape" presStyleLbl="fgShp" presStyleIdx="0" presStyleCnt="1" custScaleX="89404" custLinFactNeighborX="-288" custLinFactNeighborY="35307"/>
      <dgm:spPr/>
    </dgm:pt>
    <dgm:pt modelId="{47FEDB18-2C2D-4E17-8234-8971228BADA5}" type="pres">
      <dgm:prSet presAssocID="{47B8C502-D227-4201-80AF-7E61295FDB66}" presName="linComp" presStyleCnt="0"/>
      <dgm:spPr/>
    </dgm:pt>
    <dgm:pt modelId="{8EAB9611-AFA9-4D51-92DE-F88870267626}" type="pres">
      <dgm:prSet presAssocID="{43B37F1E-EBDE-4621-8FB9-D334BF0E0548}" presName="compNode" presStyleCnt="0"/>
      <dgm:spPr/>
    </dgm:pt>
    <dgm:pt modelId="{65579DB2-2129-424D-AA7A-5BB955802716}" type="pres">
      <dgm:prSet presAssocID="{43B37F1E-EBDE-4621-8FB9-D334BF0E0548}" presName="bkgdShape" presStyleLbl="node1" presStyleIdx="0" presStyleCnt="4"/>
      <dgm:spPr/>
      <dgm:t>
        <a:bodyPr/>
        <a:lstStyle/>
        <a:p>
          <a:endParaRPr lang="es-ES"/>
        </a:p>
      </dgm:t>
    </dgm:pt>
    <dgm:pt modelId="{5AC52197-8CCA-45DE-AA6B-EE4BE0D621FB}" type="pres">
      <dgm:prSet presAssocID="{43B37F1E-EBDE-4621-8FB9-D334BF0E0548}" presName="nodeTx" presStyleLbl="node1" presStyleIdx="0" presStyleCnt="4">
        <dgm:presLayoutVars>
          <dgm:bulletEnabled val="1"/>
        </dgm:presLayoutVars>
      </dgm:prSet>
      <dgm:spPr/>
      <dgm:t>
        <a:bodyPr/>
        <a:lstStyle/>
        <a:p>
          <a:endParaRPr lang="es-ES"/>
        </a:p>
      </dgm:t>
    </dgm:pt>
    <dgm:pt modelId="{AA7B9D50-BDC2-4BD3-907E-A1CB43677272}" type="pres">
      <dgm:prSet presAssocID="{43B37F1E-EBDE-4621-8FB9-D334BF0E0548}" presName="invisiNode" presStyleLbl="node1" presStyleIdx="0" presStyleCnt="4"/>
      <dgm:spPr/>
    </dgm:pt>
    <dgm:pt modelId="{C5156DB4-0848-421D-BF85-F4F0B267F924}" type="pres">
      <dgm:prSet presAssocID="{43B37F1E-EBDE-4621-8FB9-D334BF0E0548}" presName="imagNode" presStyleLbl="fgImgPlace1" presStyleIdx="0" presStyleCnt="4" custScaleX="105715" custScaleY="131588" custLinFactNeighborX="756" custLinFactNeighborY="-18152"/>
      <dgm:spPr>
        <a:blipFill rotWithShape="1">
          <a:blip xmlns:r="http://schemas.openxmlformats.org/officeDocument/2006/relationships" r:embed="rId1"/>
          <a:stretch>
            <a:fillRect/>
          </a:stretch>
        </a:blipFill>
        <a:ln>
          <a:noFill/>
        </a:ln>
      </dgm:spPr>
    </dgm:pt>
    <dgm:pt modelId="{20588E6E-5D7C-49C9-9058-B96347FEAF96}" type="pres">
      <dgm:prSet presAssocID="{7EFE1BE2-6847-475D-80AB-038B2CDDA449}" presName="sibTrans" presStyleLbl="sibTrans2D1" presStyleIdx="0" presStyleCnt="0"/>
      <dgm:spPr/>
      <dgm:t>
        <a:bodyPr/>
        <a:lstStyle/>
        <a:p>
          <a:endParaRPr lang="es-ES"/>
        </a:p>
      </dgm:t>
    </dgm:pt>
    <dgm:pt modelId="{DABE6A35-F2BB-4B67-96A7-032B1E9F2CE9}" type="pres">
      <dgm:prSet presAssocID="{B0A17204-2F76-47DE-B14A-F1F6322E9074}" presName="compNode" presStyleCnt="0"/>
      <dgm:spPr/>
    </dgm:pt>
    <dgm:pt modelId="{4BB7153C-C865-4901-8FE9-0E923249C1F8}" type="pres">
      <dgm:prSet presAssocID="{B0A17204-2F76-47DE-B14A-F1F6322E9074}" presName="bkgdShape" presStyleLbl="node1" presStyleIdx="1" presStyleCnt="4" custLinFactNeighborX="542" custLinFactNeighborY="-252"/>
      <dgm:spPr/>
      <dgm:t>
        <a:bodyPr/>
        <a:lstStyle/>
        <a:p>
          <a:endParaRPr lang="es-ES"/>
        </a:p>
      </dgm:t>
    </dgm:pt>
    <dgm:pt modelId="{B9C2A65A-5124-44FD-A9F5-4240909124CB}" type="pres">
      <dgm:prSet presAssocID="{B0A17204-2F76-47DE-B14A-F1F6322E9074}" presName="nodeTx" presStyleLbl="node1" presStyleIdx="1" presStyleCnt="4">
        <dgm:presLayoutVars>
          <dgm:bulletEnabled val="1"/>
        </dgm:presLayoutVars>
      </dgm:prSet>
      <dgm:spPr/>
      <dgm:t>
        <a:bodyPr/>
        <a:lstStyle/>
        <a:p>
          <a:endParaRPr lang="es-ES"/>
        </a:p>
      </dgm:t>
    </dgm:pt>
    <dgm:pt modelId="{EB3A47C3-0264-43B6-B746-DE58C60D8CD2}" type="pres">
      <dgm:prSet presAssocID="{B0A17204-2F76-47DE-B14A-F1F6322E9074}" presName="invisiNode" presStyleLbl="node1" presStyleIdx="1" presStyleCnt="4"/>
      <dgm:spPr/>
    </dgm:pt>
    <dgm:pt modelId="{75E5B581-AE21-4ED9-9065-A224A6F8CE8B}" type="pres">
      <dgm:prSet presAssocID="{B0A17204-2F76-47DE-B14A-F1F6322E9074}" presName="imagNode" presStyleLbl="fgImgPlace1" presStyleIdx="1" presStyleCnt="4" custScaleX="112061" custScaleY="126334" custLinFactNeighborX="756" custLinFactNeighborY="-12858"/>
      <dgm:spPr>
        <a:blipFill rotWithShape="1">
          <a:blip xmlns:r="http://schemas.openxmlformats.org/officeDocument/2006/relationships" r:embed="rId2"/>
          <a:stretch>
            <a:fillRect/>
          </a:stretch>
        </a:blipFill>
        <a:ln>
          <a:noFill/>
        </a:ln>
      </dgm:spPr>
    </dgm:pt>
    <dgm:pt modelId="{ED64E4B4-2E12-4E5E-B207-6C1DEDEC3996}" type="pres">
      <dgm:prSet presAssocID="{F05F12F7-5833-44B3-AEE7-22238A6C9329}" presName="sibTrans" presStyleLbl="sibTrans2D1" presStyleIdx="0" presStyleCnt="0"/>
      <dgm:spPr/>
      <dgm:t>
        <a:bodyPr/>
        <a:lstStyle/>
        <a:p>
          <a:endParaRPr lang="es-ES"/>
        </a:p>
      </dgm:t>
    </dgm:pt>
    <dgm:pt modelId="{5DDAC922-46A7-4422-88ED-C24A29DCFF8E}" type="pres">
      <dgm:prSet presAssocID="{0A778F8A-CCC5-4415-9BF6-6EBF4F56F8BE}" presName="compNode" presStyleCnt="0"/>
      <dgm:spPr/>
    </dgm:pt>
    <dgm:pt modelId="{531B99F7-B601-4A37-B316-FD4A4639A9AD}" type="pres">
      <dgm:prSet presAssocID="{0A778F8A-CCC5-4415-9BF6-6EBF4F56F8BE}" presName="bkgdShape" presStyleLbl="node1" presStyleIdx="2" presStyleCnt="4"/>
      <dgm:spPr/>
      <dgm:t>
        <a:bodyPr/>
        <a:lstStyle/>
        <a:p>
          <a:endParaRPr lang="es-ES"/>
        </a:p>
      </dgm:t>
    </dgm:pt>
    <dgm:pt modelId="{668A258F-8416-42C3-B021-8F866EB781EA}" type="pres">
      <dgm:prSet presAssocID="{0A778F8A-CCC5-4415-9BF6-6EBF4F56F8BE}" presName="nodeTx" presStyleLbl="node1" presStyleIdx="2" presStyleCnt="4">
        <dgm:presLayoutVars>
          <dgm:bulletEnabled val="1"/>
        </dgm:presLayoutVars>
      </dgm:prSet>
      <dgm:spPr/>
      <dgm:t>
        <a:bodyPr/>
        <a:lstStyle/>
        <a:p>
          <a:endParaRPr lang="es-ES"/>
        </a:p>
      </dgm:t>
    </dgm:pt>
    <dgm:pt modelId="{15F69615-3F34-4DB4-A4FD-EC243F4ACE8A}" type="pres">
      <dgm:prSet presAssocID="{0A778F8A-CCC5-4415-9BF6-6EBF4F56F8BE}" presName="invisiNode" presStyleLbl="node1" presStyleIdx="2" presStyleCnt="4"/>
      <dgm:spPr/>
    </dgm:pt>
    <dgm:pt modelId="{61FDBA7C-E478-48D3-8860-ACC9EC7971ED}" type="pres">
      <dgm:prSet presAssocID="{0A778F8A-CCC5-4415-9BF6-6EBF4F56F8BE}" presName="imagNode" presStyleLbl="fgImgPlace1" presStyleIdx="2" presStyleCnt="4" custScaleX="109618" custScaleY="146956" custLinFactNeighborY="-9833"/>
      <dgm:spPr>
        <a:blipFill rotWithShape="1">
          <a:blip xmlns:r="http://schemas.openxmlformats.org/officeDocument/2006/relationships" r:embed="rId3"/>
          <a:stretch>
            <a:fillRect/>
          </a:stretch>
        </a:blipFill>
        <a:ln>
          <a:noFill/>
        </a:ln>
      </dgm:spPr>
    </dgm:pt>
    <dgm:pt modelId="{F209CDF3-FC44-4A8B-B075-FE5D375A7150}" type="pres">
      <dgm:prSet presAssocID="{39700A80-A389-4CE0-919F-3564E9E3D074}" presName="sibTrans" presStyleLbl="sibTrans2D1" presStyleIdx="0" presStyleCnt="0"/>
      <dgm:spPr/>
      <dgm:t>
        <a:bodyPr/>
        <a:lstStyle/>
        <a:p>
          <a:endParaRPr lang="es-ES"/>
        </a:p>
      </dgm:t>
    </dgm:pt>
    <dgm:pt modelId="{0BEC889C-C2B5-4075-99A8-08AEC646D72C}" type="pres">
      <dgm:prSet presAssocID="{1B3BF71A-3AB0-41B4-9070-07A30CD6FC55}" presName="compNode" presStyleCnt="0"/>
      <dgm:spPr/>
    </dgm:pt>
    <dgm:pt modelId="{6F543872-ED3D-4E0F-BA92-7948628DFC9E}" type="pres">
      <dgm:prSet presAssocID="{1B3BF71A-3AB0-41B4-9070-07A30CD6FC55}" presName="bkgdShape" presStyleLbl="node1" presStyleIdx="3" presStyleCnt="4"/>
      <dgm:spPr/>
      <dgm:t>
        <a:bodyPr/>
        <a:lstStyle/>
        <a:p>
          <a:endParaRPr lang="es-ES"/>
        </a:p>
      </dgm:t>
    </dgm:pt>
    <dgm:pt modelId="{0C592314-9B48-41C3-B10B-8B44FAA2CA17}" type="pres">
      <dgm:prSet presAssocID="{1B3BF71A-3AB0-41B4-9070-07A30CD6FC55}" presName="nodeTx" presStyleLbl="node1" presStyleIdx="3" presStyleCnt="4">
        <dgm:presLayoutVars>
          <dgm:bulletEnabled val="1"/>
        </dgm:presLayoutVars>
      </dgm:prSet>
      <dgm:spPr/>
      <dgm:t>
        <a:bodyPr/>
        <a:lstStyle/>
        <a:p>
          <a:endParaRPr lang="es-ES"/>
        </a:p>
      </dgm:t>
    </dgm:pt>
    <dgm:pt modelId="{ABEE6FEC-31D4-433D-B618-8B34FA66A369}" type="pres">
      <dgm:prSet presAssocID="{1B3BF71A-3AB0-41B4-9070-07A30CD6FC55}" presName="invisiNode" presStyleLbl="node1" presStyleIdx="3" presStyleCnt="4"/>
      <dgm:spPr/>
    </dgm:pt>
    <dgm:pt modelId="{7CC66936-1ABA-4888-B0B6-397B2FD95D3C}" type="pres">
      <dgm:prSet presAssocID="{1B3BF71A-3AB0-41B4-9070-07A30CD6FC55}" presName="imagNode" presStyleLbl="fgImgPlace1" presStyleIdx="3" presStyleCnt="4" custScaleX="121904" custScaleY="137443" custLinFactNeighborX="-756" custLinFactNeighborY="-9076"/>
      <dgm:spPr>
        <a:blipFill rotWithShape="1">
          <a:blip xmlns:r="http://schemas.openxmlformats.org/officeDocument/2006/relationships" r:embed="rId4"/>
          <a:stretch>
            <a:fillRect/>
          </a:stretch>
        </a:blipFill>
        <a:ln>
          <a:noFill/>
        </a:ln>
      </dgm:spPr>
    </dgm:pt>
  </dgm:ptLst>
  <dgm:cxnLst>
    <dgm:cxn modelId="{12890C88-B485-47F5-922A-D8BDBF85C949}" srcId="{47B8C502-D227-4201-80AF-7E61295FDB66}" destId="{B0A17204-2F76-47DE-B14A-F1F6322E9074}" srcOrd="1" destOrd="0" parTransId="{22AF7FAE-1E65-4FA4-A651-54602FE5C456}" sibTransId="{F05F12F7-5833-44B3-AEE7-22238A6C9329}"/>
    <dgm:cxn modelId="{CEF92959-A173-435E-A44A-BE11BF2C9AE5}" type="presOf" srcId="{F05F12F7-5833-44B3-AEE7-22238A6C9329}" destId="{ED64E4B4-2E12-4E5E-B207-6C1DEDEC3996}" srcOrd="0" destOrd="0" presId="urn:microsoft.com/office/officeart/2005/8/layout/hList7"/>
    <dgm:cxn modelId="{B1AE90EE-6B20-46D7-BA98-FFE2C6B6EBE7}" type="presOf" srcId="{39700A80-A389-4CE0-919F-3564E9E3D074}" destId="{F209CDF3-FC44-4A8B-B075-FE5D375A7150}" srcOrd="0" destOrd="0" presId="urn:microsoft.com/office/officeart/2005/8/layout/hList7"/>
    <dgm:cxn modelId="{77E2B1C0-4377-499E-962F-6612FBBDB0AE}" srcId="{47B8C502-D227-4201-80AF-7E61295FDB66}" destId="{43B37F1E-EBDE-4621-8FB9-D334BF0E0548}" srcOrd="0" destOrd="0" parTransId="{CCABD693-6F72-41D9-AF2D-6B494C219C41}" sibTransId="{7EFE1BE2-6847-475D-80AB-038B2CDDA449}"/>
    <dgm:cxn modelId="{F790E53A-A19B-4EEA-9D1F-1A199036EA97}" type="presOf" srcId="{B0A17204-2F76-47DE-B14A-F1F6322E9074}" destId="{B9C2A65A-5124-44FD-A9F5-4240909124CB}" srcOrd="1" destOrd="0" presId="urn:microsoft.com/office/officeart/2005/8/layout/hList7"/>
    <dgm:cxn modelId="{4A0869BC-5C23-4881-87F3-2E922D759A05}" type="presOf" srcId="{47B8C502-D227-4201-80AF-7E61295FDB66}" destId="{E1A6CE91-8821-4873-B8F1-742C7C185597}" srcOrd="0" destOrd="0" presId="urn:microsoft.com/office/officeart/2005/8/layout/hList7"/>
    <dgm:cxn modelId="{D7B56F7A-F614-4D7F-A743-6FDE2AAD87F7}" type="presOf" srcId="{0A778F8A-CCC5-4415-9BF6-6EBF4F56F8BE}" destId="{531B99F7-B601-4A37-B316-FD4A4639A9AD}" srcOrd="0" destOrd="0" presId="urn:microsoft.com/office/officeart/2005/8/layout/hList7"/>
    <dgm:cxn modelId="{B1A80E16-7607-42DB-93A0-5C1EDAC37EA5}" type="presOf" srcId="{1B3BF71A-3AB0-41B4-9070-07A30CD6FC55}" destId="{6F543872-ED3D-4E0F-BA92-7948628DFC9E}" srcOrd="0" destOrd="0" presId="urn:microsoft.com/office/officeart/2005/8/layout/hList7"/>
    <dgm:cxn modelId="{BE72E3FD-0CC9-411B-8BEB-63C8BD1A8FB0}" type="presOf" srcId="{7EFE1BE2-6847-475D-80AB-038B2CDDA449}" destId="{20588E6E-5D7C-49C9-9058-B96347FEAF96}" srcOrd="0" destOrd="0" presId="urn:microsoft.com/office/officeart/2005/8/layout/hList7"/>
    <dgm:cxn modelId="{4B3CE84D-0DB5-4AC9-927A-AC074EEB24C9}" type="presOf" srcId="{0A778F8A-CCC5-4415-9BF6-6EBF4F56F8BE}" destId="{668A258F-8416-42C3-B021-8F866EB781EA}" srcOrd="1" destOrd="0" presId="urn:microsoft.com/office/officeart/2005/8/layout/hList7"/>
    <dgm:cxn modelId="{69A5B286-CD68-489D-8588-84CE7D0483A7}" type="presOf" srcId="{43B37F1E-EBDE-4621-8FB9-D334BF0E0548}" destId="{5AC52197-8CCA-45DE-AA6B-EE4BE0D621FB}" srcOrd="1" destOrd="0" presId="urn:microsoft.com/office/officeart/2005/8/layout/hList7"/>
    <dgm:cxn modelId="{0CB7FC1B-66CC-4FA0-8647-7BAFB2041454}" type="presOf" srcId="{1B3BF71A-3AB0-41B4-9070-07A30CD6FC55}" destId="{0C592314-9B48-41C3-B10B-8B44FAA2CA17}" srcOrd="1" destOrd="0" presId="urn:microsoft.com/office/officeart/2005/8/layout/hList7"/>
    <dgm:cxn modelId="{1105F8AE-CDCE-4277-A82E-1BF12B6AF433}" srcId="{47B8C502-D227-4201-80AF-7E61295FDB66}" destId="{0A778F8A-CCC5-4415-9BF6-6EBF4F56F8BE}" srcOrd="2" destOrd="0" parTransId="{56526CC2-B7CB-48A3-8418-6BDB020B74E6}" sibTransId="{39700A80-A389-4CE0-919F-3564E9E3D074}"/>
    <dgm:cxn modelId="{3BE2052D-1C14-4BEE-8C95-39577E0D9470}" srcId="{47B8C502-D227-4201-80AF-7E61295FDB66}" destId="{1B3BF71A-3AB0-41B4-9070-07A30CD6FC55}" srcOrd="3" destOrd="0" parTransId="{02F547D1-D3FC-4A7F-AD13-CB9DEC38FEAA}" sibTransId="{3ABBF314-AF30-4D5C-9FDF-5C780F21C233}"/>
    <dgm:cxn modelId="{F8EAD811-5963-4B21-98BF-179095B08417}" type="presOf" srcId="{B0A17204-2F76-47DE-B14A-F1F6322E9074}" destId="{4BB7153C-C865-4901-8FE9-0E923249C1F8}" srcOrd="0" destOrd="0" presId="urn:microsoft.com/office/officeart/2005/8/layout/hList7"/>
    <dgm:cxn modelId="{D7E67C0F-43FD-4C37-8A18-EBBD28D9D8DA}" type="presOf" srcId="{43B37F1E-EBDE-4621-8FB9-D334BF0E0548}" destId="{65579DB2-2129-424D-AA7A-5BB955802716}" srcOrd="0" destOrd="0" presId="urn:microsoft.com/office/officeart/2005/8/layout/hList7"/>
    <dgm:cxn modelId="{7F676866-A61D-4D00-928A-03934B617E84}" type="presParOf" srcId="{E1A6CE91-8821-4873-B8F1-742C7C185597}" destId="{79D113F7-5B57-4CEC-A587-F21A11A17E94}" srcOrd="0" destOrd="0" presId="urn:microsoft.com/office/officeart/2005/8/layout/hList7"/>
    <dgm:cxn modelId="{9DDD23E0-F302-4837-9BBC-552FBDDFE177}" type="presParOf" srcId="{E1A6CE91-8821-4873-B8F1-742C7C185597}" destId="{47FEDB18-2C2D-4E17-8234-8971228BADA5}" srcOrd="1" destOrd="0" presId="urn:microsoft.com/office/officeart/2005/8/layout/hList7"/>
    <dgm:cxn modelId="{3F181515-5301-4154-9690-8FE1C27BA5AF}" type="presParOf" srcId="{47FEDB18-2C2D-4E17-8234-8971228BADA5}" destId="{8EAB9611-AFA9-4D51-92DE-F88870267626}" srcOrd="0" destOrd="0" presId="urn:microsoft.com/office/officeart/2005/8/layout/hList7"/>
    <dgm:cxn modelId="{D83C1340-BD43-4590-AC99-89365A3D2E3C}" type="presParOf" srcId="{8EAB9611-AFA9-4D51-92DE-F88870267626}" destId="{65579DB2-2129-424D-AA7A-5BB955802716}" srcOrd="0" destOrd="0" presId="urn:microsoft.com/office/officeart/2005/8/layout/hList7"/>
    <dgm:cxn modelId="{903096FC-AB66-499F-A0E2-2C1D9728004F}" type="presParOf" srcId="{8EAB9611-AFA9-4D51-92DE-F88870267626}" destId="{5AC52197-8CCA-45DE-AA6B-EE4BE0D621FB}" srcOrd="1" destOrd="0" presId="urn:microsoft.com/office/officeart/2005/8/layout/hList7"/>
    <dgm:cxn modelId="{5663F1A9-A568-4FA9-9A25-38C00F282CCE}" type="presParOf" srcId="{8EAB9611-AFA9-4D51-92DE-F88870267626}" destId="{AA7B9D50-BDC2-4BD3-907E-A1CB43677272}" srcOrd="2" destOrd="0" presId="urn:microsoft.com/office/officeart/2005/8/layout/hList7"/>
    <dgm:cxn modelId="{E8A745AA-2993-4730-8E7D-D9B268057244}" type="presParOf" srcId="{8EAB9611-AFA9-4D51-92DE-F88870267626}" destId="{C5156DB4-0848-421D-BF85-F4F0B267F924}" srcOrd="3" destOrd="0" presId="urn:microsoft.com/office/officeart/2005/8/layout/hList7"/>
    <dgm:cxn modelId="{7AAC69BB-AAB7-4232-B1BC-A00EC3D91531}" type="presParOf" srcId="{47FEDB18-2C2D-4E17-8234-8971228BADA5}" destId="{20588E6E-5D7C-49C9-9058-B96347FEAF96}" srcOrd="1" destOrd="0" presId="urn:microsoft.com/office/officeart/2005/8/layout/hList7"/>
    <dgm:cxn modelId="{1B0EFC4E-A632-4FBE-949F-B085B999551B}" type="presParOf" srcId="{47FEDB18-2C2D-4E17-8234-8971228BADA5}" destId="{DABE6A35-F2BB-4B67-96A7-032B1E9F2CE9}" srcOrd="2" destOrd="0" presId="urn:microsoft.com/office/officeart/2005/8/layout/hList7"/>
    <dgm:cxn modelId="{BCAE3F6F-D3A7-4C68-86F3-9CDA3BF6E388}" type="presParOf" srcId="{DABE6A35-F2BB-4B67-96A7-032B1E9F2CE9}" destId="{4BB7153C-C865-4901-8FE9-0E923249C1F8}" srcOrd="0" destOrd="0" presId="urn:microsoft.com/office/officeart/2005/8/layout/hList7"/>
    <dgm:cxn modelId="{A4F4DA71-E70A-422B-BE39-92AE1683D4B6}" type="presParOf" srcId="{DABE6A35-F2BB-4B67-96A7-032B1E9F2CE9}" destId="{B9C2A65A-5124-44FD-A9F5-4240909124CB}" srcOrd="1" destOrd="0" presId="urn:microsoft.com/office/officeart/2005/8/layout/hList7"/>
    <dgm:cxn modelId="{B0889C8F-716B-40CA-8C20-6C6B938C8029}" type="presParOf" srcId="{DABE6A35-F2BB-4B67-96A7-032B1E9F2CE9}" destId="{EB3A47C3-0264-43B6-B746-DE58C60D8CD2}" srcOrd="2" destOrd="0" presId="urn:microsoft.com/office/officeart/2005/8/layout/hList7"/>
    <dgm:cxn modelId="{DC60A377-764A-4445-8961-54C4618E1615}" type="presParOf" srcId="{DABE6A35-F2BB-4B67-96A7-032B1E9F2CE9}" destId="{75E5B581-AE21-4ED9-9065-A224A6F8CE8B}" srcOrd="3" destOrd="0" presId="urn:microsoft.com/office/officeart/2005/8/layout/hList7"/>
    <dgm:cxn modelId="{FF2F8234-0FB2-449F-8404-72AD722F4945}" type="presParOf" srcId="{47FEDB18-2C2D-4E17-8234-8971228BADA5}" destId="{ED64E4B4-2E12-4E5E-B207-6C1DEDEC3996}" srcOrd="3" destOrd="0" presId="urn:microsoft.com/office/officeart/2005/8/layout/hList7"/>
    <dgm:cxn modelId="{81CAB072-CDAD-49F0-9F0F-10C1BC8829D8}" type="presParOf" srcId="{47FEDB18-2C2D-4E17-8234-8971228BADA5}" destId="{5DDAC922-46A7-4422-88ED-C24A29DCFF8E}" srcOrd="4" destOrd="0" presId="urn:microsoft.com/office/officeart/2005/8/layout/hList7"/>
    <dgm:cxn modelId="{191EEC58-0407-4D3F-9AF7-3718E2B967FA}" type="presParOf" srcId="{5DDAC922-46A7-4422-88ED-C24A29DCFF8E}" destId="{531B99F7-B601-4A37-B316-FD4A4639A9AD}" srcOrd="0" destOrd="0" presId="urn:microsoft.com/office/officeart/2005/8/layout/hList7"/>
    <dgm:cxn modelId="{EC430E67-D005-47B5-B07E-D260F0F57C3A}" type="presParOf" srcId="{5DDAC922-46A7-4422-88ED-C24A29DCFF8E}" destId="{668A258F-8416-42C3-B021-8F866EB781EA}" srcOrd="1" destOrd="0" presId="urn:microsoft.com/office/officeart/2005/8/layout/hList7"/>
    <dgm:cxn modelId="{EBB72BD3-16B8-4AE6-8675-E1E130CC6173}" type="presParOf" srcId="{5DDAC922-46A7-4422-88ED-C24A29DCFF8E}" destId="{15F69615-3F34-4DB4-A4FD-EC243F4ACE8A}" srcOrd="2" destOrd="0" presId="urn:microsoft.com/office/officeart/2005/8/layout/hList7"/>
    <dgm:cxn modelId="{B15D7134-D6DA-4454-8DA7-2DB17BE762B1}" type="presParOf" srcId="{5DDAC922-46A7-4422-88ED-C24A29DCFF8E}" destId="{61FDBA7C-E478-48D3-8860-ACC9EC7971ED}" srcOrd="3" destOrd="0" presId="urn:microsoft.com/office/officeart/2005/8/layout/hList7"/>
    <dgm:cxn modelId="{757B88F1-D100-485A-9E2C-3E5F54762389}" type="presParOf" srcId="{47FEDB18-2C2D-4E17-8234-8971228BADA5}" destId="{F209CDF3-FC44-4A8B-B075-FE5D375A7150}" srcOrd="5" destOrd="0" presId="urn:microsoft.com/office/officeart/2005/8/layout/hList7"/>
    <dgm:cxn modelId="{C67E15F9-DD6E-4547-93AD-171B5C9923F1}" type="presParOf" srcId="{47FEDB18-2C2D-4E17-8234-8971228BADA5}" destId="{0BEC889C-C2B5-4075-99A8-08AEC646D72C}" srcOrd="6" destOrd="0" presId="urn:microsoft.com/office/officeart/2005/8/layout/hList7"/>
    <dgm:cxn modelId="{B8D3EDFB-433A-4333-9954-BE0FAFBED119}" type="presParOf" srcId="{0BEC889C-C2B5-4075-99A8-08AEC646D72C}" destId="{6F543872-ED3D-4E0F-BA92-7948628DFC9E}" srcOrd="0" destOrd="0" presId="urn:microsoft.com/office/officeart/2005/8/layout/hList7"/>
    <dgm:cxn modelId="{38E505F4-9E72-4F2C-AF1F-F212D0F072ED}" type="presParOf" srcId="{0BEC889C-C2B5-4075-99A8-08AEC646D72C}" destId="{0C592314-9B48-41C3-B10B-8B44FAA2CA17}" srcOrd="1" destOrd="0" presId="urn:microsoft.com/office/officeart/2005/8/layout/hList7"/>
    <dgm:cxn modelId="{2B42185B-5399-4748-B289-13B38692EEF6}" type="presParOf" srcId="{0BEC889C-C2B5-4075-99A8-08AEC646D72C}" destId="{ABEE6FEC-31D4-433D-B618-8B34FA66A369}" srcOrd="2" destOrd="0" presId="urn:microsoft.com/office/officeart/2005/8/layout/hList7"/>
    <dgm:cxn modelId="{03B3275F-8960-4636-862A-5756D5CE1A28}" type="presParOf" srcId="{0BEC889C-C2B5-4075-99A8-08AEC646D72C}" destId="{7CC66936-1ABA-4888-B0B6-397B2FD95D3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398356-E03B-4336-8C4D-395FC32485A1}"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696AF875-DD18-4F3E-99F9-134E83EB9096}">
      <dgm:prSet phldrT="[Texto]" custT="1"/>
      <dgm:spPr>
        <a:solidFill>
          <a:schemeClr val="accent1">
            <a:lumMod val="50000"/>
          </a:schemeClr>
        </a:solidFill>
        <a:ln>
          <a:solidFill>
            <a:schemeClr val="accent1">
              <a:lumMod val="50000"/>
            </a:schemeClr>
          </a:solidFill>
        </a:ln>
      </dgm:spPr>
      <dgm:t>
        <a:bodyPr/>
        <a:lstStyle/>
        <a:p>
          <a:r>
            <a:rPr lang="es-ES" sz="2000" dirty="0" smtClean="0">
              <a:solidFill>
                <a:schemeClr val="bg1"/>
              </a:solidFill>
              <a:latin typeface="Cambria" panose="02040503050406030204" pitchFamily="18" charset="0"/>
            </a:rPr>
            <a:t>Proyecto Diversificación y Competitividad Exportadora </a:t>
          </a:r>
          <a:endParaRPr lang="es-ES" sz="2000" dirty="0">
            <a:solidFill>
              <a:schemeClr val="bg1"/>
            </a:solidFill>
            <a:latin typeface="Cambria" panose="02040503050406030204" pitchFamily="18" charset="0"/>
          </a:endParaRPr>
        </a:p>
      </dgm:t>
    </dgm:pt>
    <dgm:pt modelId="{74E5C8F6-8CAF-40B2-8640-072FA80D2A51}" type="parTrans" cxnId="{D682452D-F9CF-459F-A760-49CA212BB88E}">
      <dgm:prSet/>
      <dgm:spPr/>
      <dgm:t>
        <a:bodyPr/>
        <a:lstStyle/>
        <a:p>
          <a:endParaRPr lang="es-ES"/>
        </a:p>
      </dgm:t>
    </dgm:pt>
    <dgm:pt modelId="{34A9F6D6-77A0-4A1C-A3A1-7CB3133FCD1D}" type="sibTrans" cxnId="{D682452D-F9CF-459F-A760-49CA212BB88E}">
      <dgm:prSet/>
      <dgm:spPr/>
      <dgm:t>
        <a:bodyPr/>
        <a:lstStyle/>
        <a:p>
          <a:endParaRPr lang="es-ES"/>
        </a:p>
      </dgm:t>
    </dgm:pt>
    <dgm:pt modelId="{523D2657-AF6F-4836-93A6-55E85000ED94}">
      <dgm:prSet phldrT="[Texto]" custT="1"/>
      <dgm:spPr>
        <a:solidFill>
          <a:schemeClr val="accent1">
            <a:lumMod val="50000"/>
          </a:schemeClr>
        </a:solidFill>
        <a:ln>
          <a:solidFill>
            <a:schemeClr val="accent1">
              <a:lumMod val="50000"/>
            </a:schemeClr>
          </a:solidFill>
        </a:ln>
      </dgm:spPr>
      <dgm:t>
        <a:bodyPr/>
        <a:lstStyle/>
        <a:p>
          <a:r>
            <a:rPr lang="es-ES" sz="2000" dirty="0" smtClean="0">
              <a:solidFill>
                <a:schemeClr val="bg1"/>
              </a:solidFill>
              <a:latin typeface="Cambria" panose="02040503050406030204" pitchFamily="18" charset="0"/>
            </a:rPr>
            <a:t>Proyecto Exportación de Servicios Profesionales </a:t>
          </a:r>
          <a:endParaRPr lang="es-ES" sz="2000" dirty="0">
            <a:solidFill>
              <a:schemeClr val="bg1"/>
            </a:solidFill>
            <a:latin typeface="Cambria" panose="02040503050406030204" pitchFamily="18" charset="0"/>
          </a:endParaRPr>
        </a:p>
      </dgm:t>
    </dgm:pt>
    <dgm:pt modelId="{F363B1BD-0FEA-43A3-9918-7FA6C30E4580}" type="parTrans" cxnId="{E903E431-B2DD-4EF3-9967-46BFCBF79738}">
      <dgm:prSet/>
      <dgm:spPr/>
      <dgm:t>
        <a:bodyPr/>
        <a:lstStyle/>
        <a:p>
          <a:endParaRPr lang="es-ES"/>
        </a:p>
      </dgm:t>
    </dgm:pt>
    <dgm:pt modelId="{D61BB3A6-23AE-48F0-8573-EAB017025192}" type="sibTrans" cxnId="{E903E431-B2DD-4EF3-9967-46BFCBF79738}">
      <dgm:prSet/>
      <dgm:spPr>
        <a:solidFill>
          <a:schemeClr val="accent2">
            <a:lumMod val="60000"/>
            <a:lumOff val="40000"/>
          </a:schemeClr>
        </a:solidFill>
      </dgm:spPr>
      <dgm:t>
        <a:bodyPr/>
        <a:lstStyle/>
        <a:p>
          <a:endParaRPr lang="es-ES"/>
        </a:p>
      </dgm:t>
    </dgm:pt>
    <dgm:pt modelId="{12734DF3-5A72-4B02-B2EE-5682A3AF069E}">
      <dgm:prSet phldrT="[Texto]" custT="1"/>
      <dgm:spPr>
        <a:solidFill>
          <a:schemeClr val="accent1">
            <a:lumMod val="50000"/>
          </a:schemeClr>
        </a:solidFill>
        <a:ln>
          <a:solidFill>
            <a:schemeClr val="accent1">
              <a:lumMod val="50000"/>
            </a:schemeClr>
          </a:solidFill>
        </a:ln>
      </dgm:spPr>
      <dgm:t>
        <a:bodyPr/>
        <a:lstStyle/>
        <a:p>
          <a:r>
            <a:rPr lang="es-ES" sz="2000" dirty="0" smtClean="0">
              <a:solidFill>
                <a:schemeClr val="bg1"/>
              </a:solidFill>
              <a:latin typeface="Cambria" panose="02040503050406030204" pitchFamily="18" charset="0"/>
            </a:rPr>
            <a:t>Incrementar y Racionalidad y eficiencia de las importaciones</a:t>
          </a:r>
          <a:endParaRPr lang="es-ES" sz="2000" dirty="0">
            <a:solidFill>
              <a:schemeClr val="bg1"/>
            </a:solidFill>
            <a:latin typeface="Cambria" panose="02040503050406030204" pitchFamily="18" charset="0"/>
          </a:endParaRPr>
        </a:p>
      </dgm:t>
    </dgm:pt>
    <dgm:pt modelId="{17595DE6-A9A9-4C48-B5CB-6F641C70AFE3}" type="parTrans" cxnId="{55C112A3-2160-4608-AE3A-B26D0587FA94}">
      <dgm:prSet/>
      <dgm:spPr/>
      <dgm:t>
        <a:bodyPr/>
        <a:lstStyle/>
        <a:p>
          <a:endParaRPr lang="es-ES"/>
        </a:p>
      </dgm:t>
    </dgm:pt>
    <dgm:pt modelId="{21552FAE-8177-4E2D-A0EA-A42E3E6A3F81}" type="sibTrans" cxnId="{55C112A3-2160-4608-AE3A-B26D0587FA94}">
      <dgm:prSet/>
      <dgm:spPr/>
      <dgm:t>
        <a:bodyPr/>
        <a:lstStyle/>
        <a:p>
          <a:endParaRPr lang="es-ES"/>
        </a:p>
      </dgm:t>
    </dgm:pt>
    <dgm:pt modelId="{7F9602C8-79E1-481E-AFE9-1F3983316EB6}" type="pres">
      <dgm:prSet presAssocID="{8F398356-E03B-4336-8C4D-395FC32485A1}" presName="linearFlow" presStyleCnt="0">
        <dgm:presLayoutVars>
          <dgm:dir/>
          <dgm:resizeHandles val="exact"/>
        </dgm:presLayoutVars>
      </dgm:prSet>
      <dgm:spPr/>
      <dgm:t>
        <a:bodyPr/>
        <a:lstStyle/>
        <a:p>
          <a:endParaRPr lang="es-ES"/>
        </a:p>
      </dgm:t>
    </dgm:pt>
    <dgm:pt modelId="{CEA832D0-E79A-49AA-921D-0401A7ED4223}" type="pres">
      <dgm:prSet presAssocID="{696AF875-DD18-4F3E-99F9-134E83EB9096}" presName="node" presStyleLbl="node1" presStyleIdx="0" presStyleCnt="3" custScaleX="115369" custScaleY="93138" custLinFactNeighborX="34256" custLinFactNeighborY="-206">
        <dgm:presLayoutVars>
          <dgm:bulletEnabled val="1"/>
        </dgm:presLayoutVars>
      </dgm:prSet>
      <dgm:spPr/>
      <dgm:t>
        <a:bodyPr/>
        <a:lstStyle/>
        <a:p>
          <a:endParaRPr lang="es-ES"/>
        </a:p>
      </dgm:t>
    </dgm:pt>
    <dgm:pt modelId="{F0379B3B-532A-4683-89CA-DBFF9B6A5965}" type="pres">
      <dgm:prSet presAssocID="{34A9F6D6-77A0-4A1C-A3A1-7CB3133FCD1D}" presName="spacerL" presStyleCnt="0"/>
      <dgm:spPr/>
    </dgm:pt>
    <dgm:pt modelId="{7565A8E3-3FC3-4217-8625-B7472AAE05B0}" type="pres">
      <dgm:prSet presAssocID="{34A9F6D6-77A0-4A1C-A3A1-7CB3133FCD1D}" presName="sibTrans" presStyleLbl="sibTrans2D1" presStyleIdx="0" presStyleCnt="2"/>
      <dgm:spPr/>
      <dgm:t>
        <a:bodyPr/>
        <a:lstStyle/>
        <a:p>
          <a:endParaRPr lang="es-ES"/>
        </a:p>
      </dgm:t>
    </dgm:pt>
    <dgm:pt modelId="{06E65904-9D5F-4077-8BC2-2E48877DDD4F}" type="pres">
      <dgm:prSet presAssocID="{34A9F6D6-77A0-4A1C-A3A1-7CB3133FCD1D}" presName="spacerR" presStyleCnt="0"/>
      <dgm:spPr/>
    </dgm:pt>
    <dgm:pt modelId="{160AC694-A444-4F5C-9712-BDDC46AFCE67}" type="pres">
      <dgm:prSet presAssocID="{523D2657-AF6F-4836-93A6-55E85000ED94}" presName="node" presStyleLbl="node1" presStyleIdx="1" presStyleCnt="3" custScaleX="117611" custScaleY="91363">
        <dgm:presLayoutVars>
          <dgm:bulletEnabled val="1"/>
        </dgm:presLayoutVars>
      </dgm:prSet>
      <dgm:spPr/>
      <dgm:t>
        <a:bodyPr/>
        <a:lstStyle/>
        <a:p>
          <a:endParaRPr lang="es-ES"/>
        </a:p>
      </dgm:t>
    </dgm:pt>
    <dgm:pt modelId="{90537958-DE90-486A-9844-6740986DB495}" type="pres">
      <dgm:prSet presAssocID="{D61BB3A6-23AE-48F0-8573-EAB017025192}" presName="spacerL" presStyleCnt="0"/>
      <dgm:spPr/>
    </dgm:pt>
    <dgm:pt modelId="{3A810C0C-FA13-4057-B1EF-1EC41AFD9A66}" type="pres">
      <dgm:prSet presAssocID="{D61BB3A6-23AE-48F0-8573-EAB017025192}" presName="sibTrans" presStyleLbl="sibTrans2D1" presStyleIdx="1" presStyleCnt="2"/>
      <dgm:spPr>
        <a:prstGeom prst="mathPlus">
          <a:avLst/>
        </a:prstGeom>
      </dgm:spPr>
      <dgm:t>
        <a:bodyPr/>
        <a:lstStyle/>
        <a:p>
          <a:endParaRPr lang="es-ES"/>
        </a:p>
      </dgm:t>
    </dgm:pt>
    <dgm:pt modelId="{9A6C5369-3756-4B93-B92C-6DAE7549212E}" type="pres">
      <dgm:prSet presAssocID="{D61BB3A6-23AE-48F0-8573-EAB017025192}" presName="spacerR" presStyleCnt="0"/>
      <dgm:spPr/>
    </dgm:pt>
    <dgm:pt modelId="{4E36C9E0-2DCB-4BAF-8D30-4A369136A26C}" type="pres">
      <dgm:prSet presAssocID="{12734DF3-5A72-4B02-B2EE-5682A3AF069E}" presName="node" presStyleLbl="node1" presStyleIdx="2" presStyleCnt="3" custScaleX="112433" custScaleY="107452">
        <dgm:presLayoutVars>
          <dgm:bulletEnabled val="1"/>
        </dgm:presLayoutVars>
      </dgm:prSet>
      <dgm:spPr/>
      <dgm:t>
        <a:bodyPr/>
        <a:lstStyle/>
        <a:p>
          <a:endParaRPr lang="es-ES"/>
        </a:p>
      </dgm:t>
    </dgm:pt>
  </dgm:ptLst>
  <dgm:cxnLst>
    <dgm:cxn modelId="{74D98573-EA3F-4096-B772-5D1D40AFBC31}" type="presOf" srcId="{D61BB3A6-23AE-48F0-8573-EAB017025192}" destId="{3A810C0C-FA13-4057-B1EF-1EC41AFD9A66}" srcOrd="0" destOrd="0" presId="urn:microsoft.com/office/officeart/2005/8/layout/equation1"/>
    <dgm:cxn modelId="{5EB5F2E8-9745-43CC-A87B-A87E54D61CC4}" type="presOf" srcId="{34A9F6D6-77A0-4A1C-A3A1-7CB3133FCD1D}" destId="{7565A8E3-3FC3-4217-8625-B7472AAE05B0}" srcOrd="0" destOrd="0" presId="urn:microsoft.com/office/officeart/2005/8/layout/equation1"/>
    <dgm:cxn modelId="{D682452D-F9CF-459F-A760-49CA212BB88E}" srcId="{8F398356-E03B-4336-8C4D-395FC32485A1}" destId="{696AF875-DD18-4F3E-99F9-134E83EB9096}" srcOrd="0" destOrd="0" parTransId="{74E5C8F6-8CAF-40B2-8640-072FA80D2A51}" sibTransId="{34A9F6D6-77A0-4A1C-A3A1-7CB3133FCD1D}"/>
    <dgm:cxn modelId="{55C112A3-2160-4608-AE3A-B26D0587FA94}" srcId="{8F398356-E03B-4336-8C4D-395FC32485A1}" destId="{12734DF3-5A72-4B02-B2EE-5682A3AF069E}" srcOrd="2" destOrd="0" parTransId="{17595DE6-A9A9-4C48-B5CB-6F641C70AFE3}" sibTransId="{21552FAE-8177-4E2D-A0EA-A42E3E6A3F81}"/>
    <dgm:cxn modelId="{D6C5DFA2-6C1A-40D8-9E25-538CD35EFD88}" type="presOf" srcId="{12734DF3-5A72-4B02-B2EE-5682A3AF069E}" destId="{4E36C9E0-2DCB-4BAF-8D30-4A369136A26C}" srcOrd="0" destOrd="0" presId="urn:microsoft.com/office/officeart/2005/8/layout/equation1"/>
    <dgm:cxn modelId="{E903E431-B2DD-4EF3-9967-46BFCBF79738}" srcId="{8F398356-E03B-4336-8C4D-395FC32485A1}" destId="{523D2657-AF6F-4836-93A6-55E85000ED94}" srcOrd="1" destOrd="0" parTransId="{F363B1BD-0FEA-43A3-9918-7FA6C30E4580}" sibTransId="{D61BB3A6-23AE-48F0-8573-EAB017025192}"/>
    <dgm:cxn modelId="{E1D8DD0B-19C0-4707-82F2-8CACB28B8436}" type="presOf" srcId="{8F398356-E03B-4336-8C4D-395FC32485A1}" destId="{7F9602C8-79E1-481E-AFE9-1F3983316EB6}" srcOrd="0" destOrd="0" presId="urn:microsoft.com/office/officeart/2005/8/layout/equation1"/>
    <dgm:cxn modelId="{8261864C-6F7F-4C59-9E26-A1C3E23FEFE4}" type="presOf" srcId="{696AF875-DD18-4F3E-99F9-134E83EB9096}" destId="{CEA832D0-E79A-49AA-921D-0401A7ED4223}" srcOrd="0" destOrd="0" presId="urn:microsoft.com/office/officeart/2005/8/layout/equation1"/>
    <dgm:cxn modelId="{A0D381E4-B3AA-446B-A16E-F13175D5C20B}" type="presOf" srcId="{523D2657-AF6F-4836-93A6-55E85000ED94}" destId="{160AC694-A444-4F5C-9712-BDDC46AFCE67}" srcOrd="0" destOrd="0" presId="urn:microsoft.com/office/officeart/2005/8/layout/equation1"/>
    <dgm:cxn modelId="{021F81E8-853A-4A6A-A120-50C2CD9CD0F8}" type="presParOf" srcId="{7F9602C8-79E1-481E-AFE9-1F3983316EB6}" destId="{CEA832D0-E79A-49AA-921D-0401A7ED4223}" srcOrd="0" destOrd="0" presId="urn:microsoft.com/office/officeart/2005/8/layout/equation1"/>
    <dgm:cxn modelId="{A0F097E9-8D10-4649-AD0C-CF56BAB26278}" type="presParOf" srcId="{7F9602C8-79E1-481E-AFE9-1F3983316EB6}" destId="{F0379B3B-532A-4683-89CA-DBFF9B6A5965}" srcOrd="1" destOrd="0" presId="urn:microsoft.com/office/officeart/2005/8/layout/equation1"/>
    <dgm:cxn modelId="{34091F9D-E8D1-4D5D-86B0-3665A871C8D9}" type="presParOf" srcId="{7F9602C8-79E1-481E-AFE9-1F3983316EB6}" destId="{7565A8E3-3FC3-4217-8625-B7472AAE05B0}" srcOrd="2" destOrd="0" presId="urn:microsoft.com/office/officeart/2005/8/layout/equation1"/>
    <dgm:cxn modelId="{6A534441-4353-4B3B-B7FC-6E625704C973}" type="presParOf" srcId="{7F9602C8-79E1-481E-AFE9-1F3983316EB6}" destId="{06E65904-9D5F-4077-8BC2-2E48877DDD4F}" srcOrd="3" destOrd="0" presId="urn:microsoft.com/office/officeart/2005/8/layout/equation1"/>
    <dgm:cxn modelId="{B1DABA8A-254C-43CC-ACD1-E2D9197A0328}" type="presParOf" srcId="{7F9602C8-79E1-481E-AFE9-1F3983316EB6}" destId="{160AC694-A444-4F5C-9712-BDDC46AFCE67}" srcOrd="4" destOrd="0" presId="urn:microsoft.com/office/officeart/2005/8/layout/equation1"/>
    <dgm:cxn modelId="{733A0585-BF14-4492-901B-B54738B46DCF}" type="presParOf" srcId="{7F9602C8-79E1-481E-AFE9-1F3983316EB6}" destId="{90537958-DE90-486A-9844-6740986DB495}" srcOrd="5" destOrd="0" presId="urn:microsoft.com/office/officeart/2005/8/layout/equation1"/>
    <dgm:cxn modelId="{43BED819-075D-461E-8D24-F1315A952933}" type="presParOf" srcId="{7F9602C8-79E1-481E-AFE9-1F3983316EB6}" destId="{3A810C0C-FA13-4057-B1EF-1EC41AFD9A66}" srcOrd="6" destOrd="0" presId="urn:microsoft.com/office/officeart/2005/8/layout/equation1"/>
    <dgm:cxn modelId="{1C39DABA-3D93-479D-8D9B-61AE95B6F63F}" type="presParOf" srcId="{7F9602C8-79E1-481E-AFE9-1F3983316EB6}" destId="{9A6C5369-3756-4B93-B92C-6DAE7549212E}" srcOrd="7" destOrd="0" presId="urn:microsoft.com/office/officeart/2005/8/layout/equation1"/>
    <dgm:cxn modelId="{02DCA4DE-DD8C-4BE5-B56A-088252E00192}" type="presParOf" srcId="{7F9602C8-79E1-481E-AFE9-1F3983316EB6}" destId="{4E36C9E0-2DCB-4BAF-8D30-4A369136A26C}"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4E3B34-B24E-4395-B874-EA2901C5B6A0}"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s-ES"/>
        </a:p>
      </dgm:t>
    </dgm:pt>
    <dgm:pt modelId="{CECCB336-F771-4993-B850-A010D6E5B3E0}">
      <dgm:prSet custT="1"/>
      <dgm:spPr/>
      <dgm:t>
        <a:bodyPr/>
        <a:lstStyle/>
        <a:p>
          <a:r>
            <a:rPr lang="es-ES" sz="2800" b="1" dirty="0" smtClean="0">
              <a:solidFill>
                <a:schemeClr val="tx1"/>
              </a:solidFill>
              <a:latin typeface="Cambria" panose="02040503050406030204" pitchFamily="18" charset="0"/>
              <a:ea typeface="Cambria" panose="02040503050406030204" pitchFamily="18" charset="0"/>
            </a:rPr>
            <a:t>Resolución </a:t>
          </a:r>
          <a:r>
            <a:rPr lang="es-ES" sz="2800" b="1" dirty="0" smtClean="0">
              <a:solidFill>
                <a:schemeClr val="tx1"/>
              </a:solidFill>
              <a:latin typeface="Cambria" panose="02040503050406030204" pitchFamily="18" charset="0"/>
              <a:ea typeface="Cambria" panose="02040503050406030204" pitchFamily="18" charset="0"/>
            </a:rPr>
            <a:t>220/2022, </a:t>
          </a:r>
          <a:r>
            <a:rPr lang="es-ES" sz="2800" b="1" dirty="0" smtClean="0">
              <a:solidFill>
                <a:schemeClr val="tx1"/>
              </a:solidFill>
              <a:latin typeface="Cambria" panose="02040503050406030204" pitchFamily="18" charset="0"/>
              <a:ea typeface="Cambria" panose="02040503050406030204" pitchFamily="18" charset="0"/>
            </a:rPr>
            <a:t>Resolución </a:t>
          </a:r>
          <a:r>
            <a:rPr lang="es-ES" sz="2800" b="1" dirty="0" smtClean="0">
              <a:solidFill>
                <a:schemeClr val="tx1"/>
              </a:solidFill>
              <a:latin typeface="Cambria" panose="02040503050406030204" pitchFamily="18" charset="0"/>
              <a:ea typeface="Cambria" panose="02040503050406030204" pitchFamily="18" charset="0"/>
            </a:rPr>
            <a:t>245/2022, </a:t>
          </a:r>
          <a:r>
            <a:rPr lang="es-ES" sz="2800" b="1" dirty="0" smtClean="0">
              <a:solidFill>
                <a:schemeClr val="tx1"/>
              </a:solidFill>
              <a:latin typeface="Cambria" panose="02040503050406030204" pitchFamily="18" charset="0"/>
              <a:ea typeface="Cambria" panose="02040503050406030204" pitchFamily="18" charset="0"/>
            </a:rPr>
            <a:t>Resolución </a:t>
          </a:r>
          <a:r>
            <a:rPr lang="es-ES" sz="2800" b="1" dirty="0" smtClean="0">
              <a:solidFill>
                <a:schemeClr val="tx1"/>
              </a:solidFill>
              <a:latin typeface="Cambria" panose="02040503050406030204" pitchFamily="18" charset="0"/>
              <a:ea typeface="Cambria" panose="02040503050406030204" pitchFamily="18" charset="0"/>
            </a:rPr>
            <a:t>315/2020, </a:t>
          </a:r>
          <a:r>
            <a:rPr lang="es-ES" sz="2800" b="1" dirty="0" smtClean="0">
              <a:solidFill>
                <a:schemeClr val="tx1"/>
              </a:solidFill>
              <a:latin typeface="Cambria" panose="02040503050406030204" pitchFamily="18" charset="0"/>
              <a:ea typeface="Cambria" panose="02040503050406030204" pitchFamily="18" charset="0"/>
            </a:rPr>
            <a:t>Resolución </a:t>
          </a:r>
          <a:r>
            <a:rPr lang="es-ES" sz="2800" b="1" dirty="0" smtClean="0">
              <a:solidFill>
                <a:schemeClr val="tx1"/>
              </a:solidFill>
              <a:latin typeface="Cambria" panose="02040503050406030204" pitchFamily="18" charset="0"/>
              <a:ea typeface="Cambria" panose="02040503050406030204" pitchFamily="18" charset="0"/>
            </a:rPr>
            <a:t>300/2020 </a:t>
          </a:r>
          <a:r>
            <a:rPr lang="es-ES" sz="2800" b="1" dirty="0" smtClean="0">
              <a:solidFill>
                <a:schemeClr val="tx1"/>
              </a:solidFill>
              <a:latin typeface="Cambria" panose="02040503050406030204" pitchFamily="18" charset="0"/>
              <a:ea typeface="Cambria" panose="02040503050406030204" pitchFamily="18" charset="0"/>
            </a:rPr>
            <a:t>y Resolución </a:t>
          </a:r>
          <a:r>
            <a:rPr lang="es-ES" sz="2800" b="1" dirty="0" smtClean="0">
              <a:solidFill>
                <a:schemeClr val="tx1"/>
              </a:solidFill>
              <a:latin typeface="Cambria" panose="02040503050406030204" pitchFamily="18" charset="0"/>
              <a:ea typeface="Cambria" panose="02040503050406030204" pitchFamily="18" charset="0"/>
            </a:rPr>
            <a:t>458/2022 MINCEX</a:t>
          </a:r>
          <a:endParaRPr lang="es-ES" sz="2800" b="1" dirty="0" smtClean="0">
            <a:solidFill>
              <a:schemeClr val="tx1"/>
            </a:solidFill>
            <a:latin typeface="Cambria" panose="02040503050406030204" pitchFamily="18" charset="0"/>
            <a:ea typeface="Cambria" panose="02040503050406030204" pitchFamily="18" charset="0"/>
          </a:endParaRPr>
        </a:p>
        <a:p>
          <a:endParaRPr lang="es-ES" sz="1600" dirty="0">
            <a:latin typeface="Cambria" panose="02040503050406030204" pitchFamily="18" charset="0"/>
            <a:ea typeface="Cambria" panose="02040503050406030204" pitchFamily="18" charset="0"/>
          </a:endParaRPr>
        </a:p>
      </dgm:t>
    </dgm:pt>
    <dgm:pt modelId="{84FA2C23-B8AF-4938-A187-2C15BDB514EA}" type="parTrans" cxnId="{08D324F1-2D22-46EB-A4CC-745DA83E157F}">
      <dgm:prSet/>
      <dgm:spPr/>
      <dgm:t>
        <a:bodyPr/>
        <a:lstStyle/>
        <a:p>
          <a:endParaRPr lang="es-ES"/>
        </a:p>
      </dgm:t>
    </dgm:pt>
    <dgm:pt modelId="{400DA8D9-A5FC-4B31-B752-FA53B7893BD9}" type="sibTrans" cxnId="{08D324F1-2D22-46EB-A4CC-745DA83E157F}">
      <dgm:prSet/>
      <dgm:spPr/>
      <dgm:t>
        <a:bodyPr/>
        <a:lstStyle/>
        <a:p>
          <a:endParaRPr lang="es-ES"/>
        </a:p>
      </dgm:t>
    </dgm:pt>
    <dgm:pt modelId="{8056260A-5B89-4158-94D7-5599E04EFA6D}" type="pres">
      <dgm:prSet presAssocID="{8F4E3B34-B24E-4395-B874-EA2901C5B6A0}" presName="Name0" presStyleCnt="0">
        <dgm:presLayoutVars>
          <dgm:dir/>
          <dgm:resizeHandles val="exact"/>
        </dgm:presLayoutVars>
      </dgm:prSet>
      <dgm:spPr/>
      <dgm:t>
        <a:bodyPr/>
        <a:lstStyle/>
        <a:p>
          <a:endParaRPr lang="es-ES"/>
        </a:p>
      </dgm:t>
    </dgm:pt>
    <dgm:pt modelId="{CBA609A1-5917-41AF-BA6C-2D936D7D6AA4}" type="pres">
      <dgm:prSet presAssocID="{CECCB336-F771-4993-B850-A010D6E5B3E0}" presName="node" presStyleLbl="node1" presStyleIdx="0" presStyleCnt="1" custScaleX="204327" custLinFactNeighborX="551" custLinFactNeighborY="-474">
        <dgm:presLayoutVars>
          <dgm:bulletEnabled val="1"/>
        </dgm:presLayoutVars>
      </dgm:prSet>
      <dgm:spPr/>
      <dgm:t>
        <a:bodyPr/>
        <a:lstStyle/>
        <a:p>
          <a:endParaRPr lang="es-ES"/>
        </a:p>
      </dgm:t>
    </dgm:pt>
  </dgm:ptLst>
  <dgm:cxnLst>
    <dgm:cxn modelId="{08D324F1-2D22-46EB-A4CC-745DA83E157F}" srcId="{8F4E3B34-B24E-4395-B874-EA2901C5B6A0}" destId="{CECCB336-F771-4993-B850-A010D6E5B3E0}" srcOrd="0" destOrd="0" parTransId="{84FA2C23-B8AF-4938-A187-2C15BDB514EA}" sibTransId="{400DA8D9-A5FC-4B31-B752-FA53B7893BD9}"/>
    <dgm:cxn modelId="{FCD88FD2-6462-4608-8C7E-66B602785BDB}" type="presOf" srcId="{CECCB336-F771-4993-B850-A010D6E5B3E0}" destId="{CBA609A1-5917-41AF-BA6C-2D936D7D6AA4}" srcOrd="0" destOrd="0" presId="urn:microsoft.com/office/officeart/2005/8/layout/hList6"/>
    <dgm:cxn modelId="{96C4E67D-E378-4532-90B8-06439A5424E9}" type="presOf" srcId="{8F4E3B34-B24E-4395-B874-EA2901C5B6A0}" destId="{8056260A-5B89-4158-94D7-5599E04EFA6D}" srcOrd="0" destOrd="0" presId="urn:microsoft.com/office/officeart/2005/8/layout/hList6"/>
    <dgm:cxn modelId="{F1DD89C7-D988-4A43-9CE5-526CBC1BD9F8}" type="presParOf" srcId="{8056260A-5B89-4158-94D7-5599E04EFA6D}" destId="{CBA609A1-5917-41AF-BA6C-2D936D7D6AA4}"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79DB2-2129-424D-AA7A-5BB955802716}">
      <dsp:nvSpPr>
        <dsp:cNvPr id="0" name=""/>
        <dsp:cNvSpPr/>
      </dsp:nvSpPr>
      <dsp:spPr>
        <a:xfrm>
          <a:off x="7431" y="0"/>
          <a:ext cx="2515695" cy="541866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s-ES" sz="2400" b="1" kern="1200" dirty="0" smtClean="0">
            <a:latin typeface="Cambria" panose="02040503050406030204" pitchFamily="18" charset="0"/>
          </a:endParaRPr>
        </a:p>
        <a:p>
          <a:pPr lvl="0" algn="ctr" defTabSz="1066800">
            <a:lnSpc>
              <a:spcPct val="100000"/>
            </a:lnSpc>
            <a:spcBef>
              <a:spcPct val="0"/>
            </a:spcBef>
            <a:spcAft>
              <a:spcPct val="35000"/>
            </a:spcAft>
          </a:pPr>
          <a:r>
            <a:rPr lang="es-ES" sz="2400" b="1" kern="1200" dirty="0" smtClean="0">
              <a:latin typeface="Cambria" panose="02040503050406030204" pitchFamily="18" charset="0"/>
            </a:rPr>
            <a:t>Lineamientos</a:t>
          </a:r>
        </a:p>
        <a:p>
          <a:pPr lvl="0" algn="ctr" defTabSz="1066800">
            <a:lnSpc>
              <a:spcPct val="100000"/>
            </a:lnSpc>
            <a:spcBef>
              <a:spcPct val="0"/>
            </a:spcBef>
            <a:spcAft>
              <a:spcPct val="35000"/>
            </a:spcAft>
          </a:pPr>
          <a:r>
            <a:rPr lang="es-ES" sz="2000" kern="1200" dirty="0" smtClean="0">
              <a:latin typeface="Cambria" panose="02040503050406030204" pitchFamily="18" charset="0"/>
              <a:cs typeface="Arial" panose="020B0604020202020204" pitchFamily="34" charset="0"/>
            </a:rPr>
            <a:t>Modelo de Gestión Económica; </a:t>
          </a:r>
          <a:r>
            <a:rPr lang="es-ES" sz="2000" kern="1200" dirty="0" smtClean="0">
              <a:latin typeface="Cambria" panose="02040503050406030204" pitchFamily="18" charset="0"/>
            </a:rPr>
            <a:t>Política Económica Externa; </a:t>
          </a:r>
          <a:r>
            <a:rPr lang="es-ES" sz="2000" kern="1200" dirty="0" smtClean="0">
              <a:latin typeface="Cambria" panose="02040503050406030204" pitchFamily="18" charset="0"/>
              <a:cs typeface="Arial" panose="020B0604020202020204" pitchFamily="34" charset="0"/>
            </a:rPr>
            <a:t>Política Social</a:t>
          </a:r>
          <a:r>
            <a:rPr lang="es-ES" sz="2000" kern="1200" dirty="0" smtClean="0">
              <a:latin typeface="Cambria" panose="02040503050406030204" pitchFamily="18" charset="0"/>
            </a:rPr>
            <a:t>  </a:t>
          </a:r>
          <a:endParaRPr lang="es-ES" sz="2000" kern="1200" dirty="0">
            <a:latin typeface="Cambria" panose="02040503050406030204" pitchFamily="18" charset="0"/>
          </a:endParaRPr>
        </a:p>
      </dsp:txBody>
      <dsp:txXfrm>
        <a:off x="7431" y="2167466"/>
        <a:ext cx="2515695" cy="2167466"/>
      </dsp:txXfrm>
    </dsp:sp>
    <dsp:sp modelId="{C5156DB4-0848-421D-BF85-F4F0B267F924}">
      <dsp:nvSpPr>
        <dsp:cNvPr id="0" name=""/>
        <dsp:cNvSpPr/>
      </dsp:nvSpPr>
      <dsp:spPr>
        <a:xfrm>
          <a:off x="325151" y="0"/>
          <a:ext cx="1907538" cy="2374395"/>
        </a:xfrm>
        <a:prstGeom prst="ellipse">
          <a:avLst/>
        </a:prstGeom>
        <a:blipFill rotWithShape="1">
          <a:blip xmlns:r="http://schemas.openxmlformats.org/officeDocument/2006/relationships" r:embed="rId1"/>
          <a:stretch>
            <a:fillRect/>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 modelId="{4BB7153C-C865-4901-8FE9-0E923249C1F8}">
      <dsp:nvSpPr>
        <dsp:cNvPr id="0" name=""/>
        <dsp:cNvSpPr/>
      </dsp:nvSpPr>
      <dsp:spPr>
        <a:xfrm>
          <a:off x="2612233" y="0"/>
          <a:ext cx="2515695" cy="541866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s-ES" sz="2400" kern="1200" dirty="0" smtClean="0">
            <a:latin typeface="Cambria" panose="02040503050406030204" pitchFamily="18" charset="0"/>
            <a:cs typeface="Arial" panose="020B0604020202020204" pitchFamily="34" charset="0"/>
          </a:endParaRPr>
        </a:p>
        <a:p>
          <a:pPr lvl="0" algn="ctr" defTabSz="1066800">
            <a:lnSpc>
              <a:spcPct val="90000"/>
            </a:lnSpc>
            <a:spcBef>
              <a:spcPct val="0"/>
            </a:spcBef>
            <a:spcAft>
              <a:spcPct val="35000"/>
            </a:spcAft>
          </a:pPr>
          <a:r>
            <a:rPr lang="es-ES" sz="2400" kern="1200" dirty="0" smtClean="0">
              <a:latin typeface="Cambria" panose="02040503050406030204" pitchFamily="18" charset="0"/>
              <a:cs typeface="Arial" panose="020B0604020202020204" pitchFamily="34" charset="0"/>
            </a:rPr>
            <a:t>Plan Nacional de Desarrollo Económico y Social 2030 </a:t>
          </a:r>
          <a:r>
            <a:rPr lang="es-ES" sz="2400" b="1" kern="1200" dirty="0" smtClean="0">
              <a:latin typeface="Cambria" panose="02040503050406030204" pitchFamily="18" charset="0"/>
              <a:cs typeface="Arial" panose="020B0604020202020204" pitchFamily="34" charset="0"/>
            </a:rPr>
            <a:t>(PNDES 2030)</a:t>
          </a:r>
          <a:endParaRPr lang="es-ES" sz="2400" b="1" kern="1200" dirty="0">
            <a:latin typeface="Cambria" panose="02040503050406030204" pitchFamily="18" charset="0"/>
            <a:cs typeface="Arial" panose="020B0604020202020204" pitchFamily="34" charset="0"/>
          </a:endParaRPr>
        </a:p>
      </dsp:txBody>
      <dsp:txXfrm>
        <a:off x="2612233" y="2167466"/>
        <a:ext cx="2515695" cy="2167466"/>
      </dsp:txXfrm>
    </dsp:sp>
    <dsp:sp modelId="{75E5B581-AE21-4ED9-9065-A224A6F8CE8B}">
      <dsp:nvSpPr>
        <dsp:cNvPr id="0" name=""/>
        <dsp:cNvSpPr/>
      </dsp:nvSpPr>
      <dsp:spPr>
        <a:xfrm>
          <a:off x="2859064" y="0"/>
          <a:ext cx="2022046" cy="2279591"/>
        </a:xfrm>
        <a:prstGeom prst="ellipse">
          <a:avLst/>
        </a:prstGeom>
        <a:blipFill rotWithShape="1">
          <a:blip xmlns:r="http://schemas.openxmlformats.org/officeDocument/2006/relationships" r:embed="rId2"/>
          <a:stretch>
            <a:fillRect/>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 modelId="{531B99F7-B601-4A37-B316-FD4A4639A9AD}">
      <dsp:nvSpPr>
        <dsp:cNvPr id="0" name=""/>
        <dsp:cNvSpPr/>
      </dsp:nvSpPr>
      <dsp:spPr>
        <a:xfrm>
          <a:off x="5189764" y="49260"/>
          <a:ext cx="2515695" cy="541866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s-ES" sz="2400" b="1" kern="1200" dirty="0" smtClean="0">
            <a:solidFill>
              <a:schemeClr val="tx1"/>
            </a:solidFill>
            <a:latin typeface="Cambria" panose="02040503050406030204" pitchFamily="18" charset="0"/>
            <a:cs typeface="Arial" panose="020B0604020202020204" pitchFamily="34" charset="0"/>
          </a:endParaRPr>
        </a:p>
        <a:p>
          <a:pPr lvl="0" algn="ctr" defTabSz="1066800">
            <a:lnSpc>
              <a:spcPct val="90000"/>
            </a:lnSpc>
            <a:spcBef>
              <a:spcPct val="0"/>
            </a:spcBef>
            <a:spcAft>
              <a:spcPct val="35000"/>
            </a:spcAft>
          </a:pPr>
          <a:r>
            <a:rPr lang="es-ES" sz="2400" b="1" kern="1200" dirty="0" smtClean="0">
              <a:solidFill>
                <a:schemeClr val="tx1"/>
              </a:solidFill>
              <a:latin typeface="Cambria" panose="02040503050406030204" pitchFamily="18" charset="0"/>
              <a:cs typeface="Arial" panose="020B0604020202020204" pitchFamily="34" charset="0"/>
            </a:rPr>
            <a:t>Estrategia Económico y Social </a:t>
          </a:r>
          <a:endParaRPr lang="es-ES" sz="2400" b="1" kern="1200" dirty="0">
            <a:solidFill>
              <a:schemeClr val="tx1"/>
            </a:solidFill>
            <a:latin typeface="Cambria" panose="02040503050406030204" pitchFamily="18" charset="0"/>
            <a:cs typeface="Arial" panose="020B0604020202020204" pitchFamily="34" charset="0"/>
          </a:endParaRPr>
        </a:p>
      </dsp:txBody>
      <dsp:txXfrm>
        <a:off x="5189764" y="2216727"/>
        <a:ext cx="2515695" cy="2167466"/>
      </dsp:txXfrm>
    </dsp:sp>
    <dsp:sp modelId="{61FDBA7C-E478-48D3-8860-ACC9EC7971ED}">
      <dsp:nvSpPr>
        <dsp:cNvPr id="0" name=""/>
        <dsp:cNvSpPr/>
      </dsp:nvSpPr>
      <dsp:spPr>
        <a:xfrm>
          <a:off x="5458630" y="-49260"/>
          <a:ext cx="1977964" cy="2651697"/>
        </a:xfrm>
        <a:prstGeom prst="ellipse">
          <a:avLst/>
        </a:prstGeom>
        <a:blipFill rotWithShape="1">
          <a:blip xmlns:r="http://schemas.openxmlformats.org/officeDocument/2006/relationships" r:embed="rId3"/>
          <a:stretch>
            <a:fillRect/>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 modelId="{6F543872-ED3D-4E0F-BA92-7948628DFC9E}">
      <dsp:nvSpPr>
        <dsp:cNvPr id="0" name=""/>
        <dsp:cNvSpPr/>
      </dsp:nvSpPr>
      <dsp:spPr>
        <a:xfrm>
          <a:off x="7780931" y="6346"/>
          <a:ext cx="2515695" cy="541866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s-ES" sz="2400" kern="1200" dirty="0" smtClean="0">
            <a:latin typeface="Cambria" panose="02040503050406030204" pitchFamily="18" charset="0"/>
            <a:cs typeface="Arial" panose="020B0604020202020204" pitchFamily="34" charset="0"/>
          </a:endParaRPr>
        </a:p>
        <a:p>
          <a:pPr lvl="0" algn="ctr" defTabSz="1066800">
            <a:lnSpc>
              <a:spcPct val="90000"/>
            </a:lnSpc>
            <a:spcBef>
              <a:spcPct val="0"/>
            </a:spcBef>
            <a:spcAft>
              <a:spcPct val="35000"/>
            </a:spcAft>
          </a:pPr>
          <a:r>
            <a:rPr lang="es-ES" sz="2400" kern="1200" dirty="0" smtClean="0">
              <a:latin typeface="Cambria" panose="02040503050406030204" pitchFamily="18" charset="0"/>
              <a:cs typeface="Arial" panose="020B0604020202020204" pitchFamily="34" charset="0"/>
            </a:rPr>
            <a:t>Estrategia Integral para la Exportación de Bienes y Servicios </a:t>
          </a:r>
          <a:r>
            <a:rPr lang="es-ES" sz="2400" b="1" kern="1200" dirty="0" smtClean="0">
              <a:latin typeface="Cambria" panose="02040503050406030204" pitchFamily="18" charset="0"/>
              <a:cs typeface="Arial" panose="020B0604020202020204" pitchFamily="34" charset="0"/>
            </a:rPr>
            <a:t>(EIEBYS)</a:t>
          </a:r>
          <a:endParaRPr lang="es-ES" sz="2400" b="1" kern="1200" dirty="0">
            <a:latin typeface="Cambria" panose="02040503050406030204" pitchFamily="18" charset="0"/>
            <a:cs typeface="Arial" panose="020B0604020202020204" pitchFamily="34" charset="0"/>
          </a:endParaRPr>
        </a:p>
      </dsp:txBody>
      <dsp:txXfrm>
        <a:off x="7780931" y="2173813"/>
        <a:ext cx="2515695" cy="2167466"/>
      </dsp:txXfrm>
    </dsp:sp>
    <dsp:sp modelId="{7CC66936-1ABA-4888-B0B6-397B2FD95D3C}">
      <dsp:nvSpPr>
        <dsp:cNvPr id="0" name=""/>
        <dsp:cNvSpPr/>
      </dsp:nvSpPr>
      <dsp:spPr>
        <a:xfrm>
          <a:off x="7925310" y="-6346"/>
          <a:ext cx="2199655" cy="2480043"/>
        </a:xfrm>
        <a:prstGeom prst="ellipse">
          <a:avLst/>
        </a:prstGeom>
        <a:blipFill rotWithShape="1">
          <a:blip xmlns:r="http://schemas.openxmlformats.org/officeDocument/2006/relationships" r:embed="rId4"/>
          <a:stretch>
            <a:fillRect/>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 modelId="{79D113F7-5B57-4CEC-A587-F21A11A17E94}">
      <dsp:nvSpPr>
        <dsp:cNvPr id="0" name=""/>
        <dsp:cNvSpPr/>
      </dsp:nvSpPr>
      <dsp:spPr>
        <a:xfrm>
          <a:off x="887097" y="4605866"/>
          <a:ext cx="8475261" cy="812800"/>
        </a:xfrm>
        <a:prstGeom prst="leftRightArrow">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832D0-E79A-49AA-921D-0401A7ED4223}">
      <dsp:nvSpPr>
        <dsp:cNvPr id="0" name=""/>
        <dsp:cNvSpPr/>
      </dsp:nvSpPr>
      <dsp:spPr>
        <a:xfrm>
          <a:off x="60829" y="422895"/>
          <a:ext cx="2436975" cy="1967383"/>
        </a:xfrm>
        <a:prstGeom prst="ellipse">
          <a:avLst/>
        </a:prstGeom>
        <a:solidFill>
          <a:schemeClr val="accent1">
            <a:lumMod val="50000"/>
          </a:schemeClr>
        </a:solidFill>
        <a:ln>
          <a:solidFill>
            <a:schemeClr val="accent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bg1"/>
              </a:solidFill>
              <a:latin typeface="Cambria" panose="02040503050406030204" pitchFamily="18" charset="0"/>
            </a:rPr>
            <a:t>Proyecto Diversificación y Competitividad Exportadora </a:t>
          </a:r>
          <a:endParaRPr lang="es-ES" sz="2000" kern="1200" dirty="0">
            <a:solidFill>
              <a:schemeClr val="bg1"/>
            </a:solidFill>
            <a:latin typeface="Cambria" panose="02040503050406030204" pitchFamily="18" charset="0"/>
          </a:endParaRPr>
        </a:p>
      </dsp:txBody>
      <dsp:txXfrm>
        <a:off x="417716" y="711012"/>
        <a:ext cx="1723201" cy="1391149"/>
      </dsp:txXfrm>
    </dsp:sp>
    <dsp:sp modelId="{7565A8E3-3FC3-4217-8625-B7472AAE05B0}">
      <dsp:nvSpPr>
        <dsp:cNvPr id="0" name=""/>
        <dsp:cNvSpPr/>
      </dsp:nvSpPr>
      <dsp:spPr>
        <a:xfrm>
          <a:off x="2610569" y="798362"/>
          <a:ext cx="1225152" cy="1225152"/>
        </a:xfrm>
        <a:prstGeom prst="mathPlus">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2772963" y="1266860"/>
        <a:ext cx="900364" cy="288156"/>
      </dsp:txXfrm>
    </dsp:sp>
    <dsp:sp modelId="{160AC694-A444-4F5C-9712-BDDC46AFCE67}">
      <dsp:nvSpPr>
        <dsp:cNvPr id="0" name=""/>
        <dsp:cNvSpPr/>
      </dsp:nvSpPr>
      <dsp:spPr>
        <a:xfrm>
          <a:off x="4007243" y="445993"/>
          <a:ext cx="2484334" cy="1929889"/>
        </a:xfrm>
        <a:prstGeom prst="ellipse">
          <a:avLst/>
        </a:prstGeom>
        <a:solidFill>
          <a:schemeClr val="accent1">
            <a:lumMod val="50000"/>
          </a:schemeClr>
        </a:solidFill>
        <a:ln>
          <a:solidFill>
            <a:schemeClr val="accent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bg1"/>
              </a:solidFill>
              <a:latin typeface="Cambria" panose="02040503050406030204" pitchFamily="18" charset="0"/>
            </a:rPr>
            <a:t>Proyecto Exportación de Servicios Profesionales </a:t>
          </a:r>
          <a:endParaRPr lang="es-ES" sz="2000" kern="1200" dirty="0">
            <a:solidFill>
              <a:schemeClr val="bg1"/>
            </a:solidFill>
            <a:latin typeface="Cambria" panose="02040503050406030204" pitchFamily="18" charset="0"/>
          </a:endParaRPr>
        </a:p>
      </dsp:txBody>
      <dsp:txXfrm>
        <a:off x="4371065" y="728619"/>
        <a:ext cx="1756690" cy="1364637"/>
      </dsp:txXfrm>
    </dsp:sp>
    <dsp:sp modelId="{3A810C0C-FA13-4057-B1EF-1EC41AFD9A66}">
      <dsp:nvSpPr>
        <dsp:cNvPr id="0" name=""/>
        <dsp:cNvSpPr/>
      </dsp:nvSpPr>
      <dsp:spPr>
        <a:xfrm>
          <a:off x="6663098" y="798362"/>
          <a:ext cx="1225152" cy="1225152"/>
        </a:xfrm>
        <a:prstGeom prst="mathPlus">
          <a:avLst/>
        </a:prstGeom>
        <a:solidFill>
          <a:schemeClr val="accent2">
            <a:lumMod val="60000"/>
            <a:lumOff val="40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6825492" y="1266860"/>
        <a:ext cx="900364" cy="288156"/>
      </dsp:txXfrm>
    </dsp:sp>
    <dsp:sp modelId="{4E36C9E0-2DCB-4BAF-8D30-4A369136A26C}">
      <dsp:nvSpPr>
        <dsp:cNvPr id="0" name=""/>
        <dsp:cNvSpPr/>
      </dsp:nvSpPr>
      <dsp:spPr>
        <a:xfrm>
          <a:off x="8059772" y="276067"/>
          <a:ext cx="2374957" cy="2269742"/>
        </a:xfrm>
        <a:prstGeom prst="ellipse">
          <a:avLst/>
        </a:prstGeom>
        <a:solidFill>
          <a:schemeClr val="accent1">
            <a:lumMod val="50000"/>
          </a:schemeClr>
        </a:solidFill>
        <a:ln>
          <a:solidFill>
            <a:schemeClr val="accent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bg1"/>
              </a:solidFill>
              <a:latin typeface="Cambria" panose="02040503050406030204" pitchFamily="18" charset="0"/>
            </a:rPr>
            <a:t>Incrementar y Racionalidad y eficiencia de las importaciones</a:t>
          </a:r>
          <a:endParaRPr lang="es-ES" sz="2000" kern="1200" dirty="0">
            <a:solidFill>
              <a:schemeClr val="bg1"/>
            </a:solidFill>
            <a:latin typeface="Cambria" panose="02040503050406030204" pitchFamily="18" charset="0"/>
          </a:endParaRPr>
        </a:p>
      </dsp:txBody>
      <dsp:txXfrm>
        <a:off x="8407576" y="608463"/>
        <a:ext cx="1679349" cy="1604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609A1-5917-41AF-BA6C-2D936D7D6AA4}">
      <dsp:nvSpPr>
        <dsp:cNvPr id="0" name=""/>
        <dsp:cNvSpPr/>
      </dsp:nvSpPr>
      <dsp:spPr>
        <a:xfrm rot="16200000">
          <a:off x="3348308" y="-3344917"/>
          <a:ext cx="4096606" cy="10786441"/>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s-ES" sz="2800" b="1" kern="1200" dirty="0" smtClean="0">
              <a:solidFill>
                <a:schemeClr val="tx1"/>
              </a:solidFill>
              <a:latin typeface="Cambria" panose="02040503050406030204" pitchFamily="18" charset="0"/>
              <a:ea typeface="Cambria" panose="02040503050406030204" pitchFamily="18" charset="0"/>
            </a:rPr>
            <a:t>Resolución </a:t>
          </a:r>
          <a:r>
            <a:rPr lang="es-ES" sz="2800" b="1" kern="1200" dirty="0" smtClean="0">
              <a:solidFill>
                <a:schemeClr val="tx1"/>
              </a:solidFill>
              <a:latin typeface="Cambria" panose="02040503050406030204" pitchFamily="18" charset="0"/>
              <a:ea typeface="Cambria" panose="02040503050406030204" pitchFamily="18" charset="0"/>
            </a:rPr>
            <a:t>220/2022, </a:t>
          </a:r>
          <a:r>
            <a:rPr lang="es-ES" sz="2800" b="1" kern="1200" dirty="0" smtClean="0">
              <a:solidFill>
                <a:schemeClr val="tx1"/>
              </a:solidFill>
              <a:latin typeface="Cambria" panose="02040503050406030204" pitchFamily="18" charset="0"/>
              <a:ea typeface="Cambria" panose="02040503050406030204" pitchFamily="18" charset="0"/>
            </a:rPr>
            <a:t>Resolución </a:t>
          </a:r>
          <a:r>
            <a:rPr lang="es-ES" sz="2800" b="1" kern="1200" dirty="0" smtClean="0">
              <a:solidFill>
                <a:schemeClr val="tx1"/>
              </a:solidFill>
              <a:latin typeface="Cambria" panose="02040503050406030204" pitchFamily="18" charset="0"/>
              <a:ea typeface="Cambria" panose="02040503050406030204" pitchFamily="18" charset="0"/>
            </a:rPr>
            <a:t>245/2022, </a:t>
          </a:r>
          <a:r>
            <a:rPr lang="es-ES" sz="2800" b="1" kern="1200" dirty="0" smtClean="0">
              <a:solidFill>
                <a:schemeClr val="tx1"/>
              </a:solidFill>
              <a:latin typeface="Cambria" panose="02040503050406030204" pitchFamily="18" charset="0"/>
              <a:ea typeface="Cambria" panose="02040503050406030204" pitchFamily="18" charset="0"/>
            </a:rPr>
            <a:t>Resolución </a:t>
          </a:r>
          <a:r>
            <a:rPr lang="es-ES" sz="2800" b="1" kern="1200" dirty="0" smtClean="0">
              <a:solidFill>
                <a:schemeClr val="tx1"/>
              </a:solidFill>
              <a:latin typeface="Cambria" panose="02040503050406030204" pitchFamily="18" charset="0"/>
              <a:ea typeface="Cambria" panose="02040503050406030204" pitchFamily="18" charset="0"/>
            </a:rPr>
            <a:t>315/2020, </a:t>
          </a:r>
          <a:r>
            <a:rPr lang="es-ES" sz="2800" b="1" kern="1200" dirty="0" smtClean="0">
              <a:solidFill>
                <a:schemeClr val="tx1"/>
              </a:solidFill>
              <a:latin typeface="Cambria" panose="02040503050406030204" pitchFamily="18" charset="0"/>
              <a:ea typeface="Cambria" panose="02040503050406030204" pitchFamily="18" charset="0"/>
            </a:rPr>
            <a:t>Resolución </a:t>
          </a:r>
          <a:r>
            <a:rPr lang="es-ES" sz="2800" b="1" kern="1200" dirty="0" smtClean="0">
              <a:solidFill>
                <a:schemeClr val="tx1"/>
              </a:solidFill>
              <a:latin typeface="Cambria" panose="02040503050406030204" pitchFamily="18" charset="0"/>
              <a:ea typeface="Cambria" panose="02040503050406030204" pitchFamily="18" charset="0"/>
            </a:rPr>
            <a:t>300/2020 </a:t>
          </a:r>
          <a:r>
            <a:rPr lang="es-ES" sz="2800" b="1" kern="1200" dirty="0" smtClean="0">
              <a:solidFill>
                <a:schemeClr val="tx1"/>
              </a:solidFill>
              <a:latin typeface="Cambria" panose="02040503050406030204" pitchFamily="18" charset="0"/>
              <a:ea typeface="Cambria" panose="02040503050406030204" pitchFamily="18" charset="0"/>
            </a:rPr>
            <a:t>y Resolución </a:t>
          </a:r>
          <a:r>
            <a:rPr lang="es-ES" sz="2800" b="1" kern="1200" dirty="0" smtClean="0">
              <a:solidFill>
                <a:schemeClr val="tx1"/>
              </a:solidFill>
              <a:latin typeface="Cambria" panose="02040503050406030204" pitchFamily="18" charset="0"/>
              <a:ea typeface="Cambria" panose="02040503050406030204" pitchFamily="18" charset="0"/>
            </a:rPr>
            <a:t>458/2022 MINCEX</a:t>
          </a:r>
          <a:endParaRPr lang="es-ES" sz="2800" b="1" kern="1200" dirty="0" smtClean="0">
            <a:solidFill>
              <a:schemeClr val="tx1"/>
            </a:solidFill>
            <a:latin typeface="Cambria" panose="02040503050406030204" pitchFamily="18" charset="0"/>
            <a:ea typeface="Cambria" panose="02040503050406030204" pitchFamily="18" charset="0"/>
          </a:endParaRPr>
        </a:p>
        <a:p>
          <a:pPr lvl="0" algn="ctr" defTabSz="1244600">
            <a:lnSpc>
              <a:spcPct val="90000"/>
            </a:lnSpc>
            <a:spcBef>
              <a:spcPct val="0"/>
            </a:spcBef>
            <a:spcAft>
              <a:spcPct val="35000"/>
            </a:spcAft>
          </a:pPr>
          <a:endParaRPr lang="es-ES" sz="1600" kern="1200" dirty="0">
            <a:latin typeface="Cambria" panose="02040503050406030204" pitchFamily="18" charset="0"/>
            <a:ea typeface="Cambria" panose="02040503050406030204" pitchFamily="18" charset="0"/>
          </a:endParaRPr>
        </a:p>
      </dsp:txBody>
      <dsp:txXfrm rot="5400000">
        <a:off x="3391" y="819321"/>
        <a:ext cx="10786441" cy="245796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23124-6116-4350-9DB2-C3350BDCF1DB}" type="datetimeFigureOut">
              <a:rPr lang="es-ES" smtClean="0"/>
              <a:t>21/09/2023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2C1F2-6D5C-48F4-852E-B691EE0D6D0C}" type="slidenum">
              <a:rPr lang="es-ES" smtClean="0"/>
              <a:t>‹Nº›</a:t>
            </a:fld>
            <a:endParaRPr lang="es-ES"/>
          </a:p>
        </p:txBody>
      </p:sp>
    </p:spTree>
    <p:extLst>
      <p:ext uri="{BB962C8B-B14F-4D97-AF65-F5344CB8AC3E}">
        <p14:creationId xmlns:p14="http://schemas.microsoft.com/office/powerpoint/2010/main" val="426510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8DA5D8-0C89-4C8E-9D62-CA1F663A1E5D}" type="slidenum">
              <a:rPr lang="es-ES" smtClean="0"/>
              <a:pPr/>
              <a:t>2</a:t>
            </a:fld>
            <a:endParaRPr lang="es-ES"/>
          </a:p>
        </p:txBody>
      </p:sp>
    </p:spTree>
    <p:extLst>
      <p:ext uri="{BB962C8B-B14F-4D97-AF65-F5344CB8AC3E}">
        <p14:creationId xmlns:p14="http://schemas.microsoft.com/office/powerpoint/2010/main" val="226504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C81B487-C4A4-43E5-BE27-6A586B9D72D8}" type="slidenum">
              <a:rPr lang="es-ES" smtClean="0"/>
              <a:pPr/>
              <a:t>11</a:t>
            </a:fld>
            <a:endParaRPr lang="es-ES"/>
          </a:p>
        </p:txBody>
      </p:sp>
    </p:spTree>
    <p:extLst>
      <p:ext uri="{BB962C8B-B14F-4D97-AF65-F5344CB8AC3E}">
        <p14:creationId xmlns:p14="http://schemas.microsoft.com/office/powerpoint/2010/main" val="359239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C81B487-C4A4-43E5-BE27-6A586B9D72D8}" type="slidenum">
              <a:rPr lang="es-ES" smtClean="0">
                <a:solidFill>
                  <a:prstClr val="black"/>
                </a:solidFill>
              </a:rPr>
              <a:pPr/>
              <a:t>12</a:t>
            </a:fld>
            <a:endParaRPr lang="es-ES">
              <a:solidFill>
                <a:prstClr val="black"/>
              </a:solidFill>
            </a:endParaRPr>
          </a:p>
        </p:txBody>
      </p:sp>
    </p:spTree>
    <p:extLst>
      <p:ext uri="{BB962C8B-B14F-4D97-AF65-F5344CB8AC3E}">
        <p14:creationId xmlns:p14="http://schemas.microsoft.com/office/powerpoint/2010/main" val="384484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C81B487-C4A4-43E5-BE27-6A586B9D72D8}" type="slidenum">
              <a:rPr lang="es-ES" smtClean="0">
                <a:solidFill>
                  <a:prstClr val="black"/>
                </a:solidFill>
              </a:rPr>
              <a:pPr/>
              <a:t>13</a:t>
            </a:fld>
            <a:endParaRPr lang="es-ES">
              <a:solidFill>
                <a:prstClr val="black"/>
              </a:solidFill>
            </a:endParaRPr>
          </a:p>
        </p:txBody>
      </p:sp>
    </p:spTree>
    <p:extLst>
      <p:ext uri="{BB962C8B-B14F-4D97-AF65-F5344CB8AC3E}">
        <p14:creationId xmlns:p14="http://schemas.microsoft.com/office/powerpoint/2010/main" val="3811523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C81B487-C4A4-43E5-BE27-6A586B9D72D8}" type="slidenum">
              <a:rPr lang="es-ES" smtClean="0">
                <a:solidFill>
                  <a:prstClr val="black"/>
                </a:solidFill>
              </a:rPr>
              <a:pPr/>
              <a:t>14</a:t>
            </a:fld>
            <a:endParaRPr lang="es-ES">
              <a:solidFill>
                <a:prstClr val="black"/>
              </a:solidFill>
            </a:endParaRPr>
          </a:p>
        </p:txBody>
      </p:sp>
    </p:spTree>
    <p:extLst>
      <p:ext uri="{BB962C8B-B14F-4D97-AF65-F5344CB8AC3E}">
        <p14:creationId xmlns:p14="http://schemas.microsoft.com/office/powerpoint/2010/main" val="169887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8DA5D8-0C89-4C8E-9D62-CA1F663A1E5D}" type="slidenum">
              <a:rPr lang="es-ES" smtClean="0"/>
              <a:pPr/>
              <a:t>3</a:t>
            </a:fld>
            <a:endParaRPr lang="es-ES"/>
          </a:p>
        </p:txBody>
      </p:sp>
    </p:spTree>
    <p:extLst>
      <p:ext uri="{BB962C8B-B14F-4D97-AF65-F5344CB8AC3E}">
        <p14:creationId xmlns:p14="http://schemas.microsoft.com/office/powerpoint/2010/main" val="98199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DA5D8-0C89-4C8E-9D62-CA1F663A1E5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48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38DA5D8-0C89-4C8E-9D62-CA1F663A1E5D}" type="slidenum">
              <a:rPr lang="es-ES" smtClean="0"/>
              <a:pPr/>
              <a:t>5</a:t>
            </a:fld>
            <a:endParaRPr lang="es-ES"/>
          </a:p>
        </p:txBody>
      </p:sp>
    </p:spTree>
    <p:extLst>
      <p:ext uri="{BB962C8B-B14F-4D97-AF65-F5344CB8AC3E}">
        <p14:creationId xmlns:p14="http://schemas.microsoft.com/office/powerpoint/2010/main" val="329652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A9BB0E-371D-4F38-AF43-F35664C228FE}" type="slidenum">
              <a:rPr lang="es-ES" smtClean="0"/>
              <a:t>6</a:t>
            </a:fld>
            <a:endParaRPr lang="es-ES"/>
          </a:p>
        </p:txBody>
      </p:sp>
    </p:spTree>
    <p:extLst>
      <p:ext uri="{BB962C8B-B14F-4D97-AF65-F5344CB8AC3E}">
        <p14:creationId xmlns:p14="http://schemas.microsoft.com/office/powerpoint/2010/main" val="428778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03D64EB-998D-450B-AD80-7FBDD9B4B675}" type="slidenum">
              <a:rPr lang="es-ES" smtClean="0"/>
              <a:t>7</a:t>
            </a:fld>
            <a:endParaRPr lang="es-ES"/>
          </a:p>
        </p:txBody>
      </p:sp>
    </p:spTree>
    <p:extLst>
      <p:ext uri="{BB962C8B-B14F-4D97-AF65-F5344CB8AC3E}">
        <p14:creationId xmlns:p14="http://schemas.microsoft.com/office/powerpoint/2010/main" val="66890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1A9BB0E-371D-4F38-AF43-F35664C228FE}" type="slidenum">
              <a:rPr lang="es-ES" smtClean="0"/>
              <a:t>8</a:t>
            </a:fld>
            <a:endParaRPr lang="es-ES"/>
          </a:p>
        </p:txBody>
      </p:sp>
    </p:spTree>
    <p:extLst>
      <p:ext uri="{BB962C8B-B14F-4D97-AF65-F5344CB8AC3E}">
        <p14:creationId xmlns:p14="http://schemas.microsoft.com/office/powerpoint/2010/main" val="425634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p:txBody>
      </p:sp>
      <p:sp>
        <p:nvSpPr>
          <p:cNvPr id="4" name="Marcador de número de diapositiva 3"/>
          <p:cNvSpPr>
            <a:spLocks noGrp="1"/>
          </p:cNvSpPr>
          <p:nvPr>
            <p:ph type="sldNum" sz="quarter" idx="10"/>
          </p:nvPr>
        </p:nvSpPr>
        <p:spPr/>
        <p:txBody>
          <a:bodyPr/>
          <a:lstStyle/>
          <a:p>
            <a:fld id="{11A9BB0E-371D-4F38-AF43-F35664C228FE}" type="slidenum">
              <a:rPr lang="es-ES" smtClean="0"/>
              <a:t>9</a:t>
            </a:fld>
            <a:endParaRPr lang="es-ES"/>
          </a:p>
        </p:txBody>
      </p:sp>
    </p:spTree>
    <p:extLst>
      <p:ext uri="{BB962C8B-B14F-4D97-AF65-F5344CB8AC3E}">
        <p14:creationId xmlns:p14="http://schemas.microsoft.com/office/powerpoint/2010/main" val="67274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8DA5D8-0C89-4C8E-9D62-CA1F663A1E5D}" type="slidenum">
              <a:rPr lang="es-ES" smtClean="0"/>
              <a:pPr/>
              <a:t>10</a:t>
            </a:fld>
            <a:endParaRPr lang="es-ES"/>
          </a:p>
        </p:txBody>
      </p:sp>
    </p:spTree>
    <p:extLst>
      <p:ext uri="{BB962C8B-B14F-4D97-AF65-F5344CB8AC3E}">
        <p14:creationId xmlns:p14="http://schemas.microsoft.com/office/powerpoint/2010/main" val="315951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6E3B5FC-5781-4BF3-8B36-EED250B7F076}" type="datetimeFigureOut">
              <a:rPr lang="es-ES" smtClean="0"/>
              <a:t>21/09/2023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282457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E3B5FC-5781-4BF3-8B36-EED250B7F076}" type="datetimeFigureOut">
              <a:rPr lang="es-ES" smtClean="0"/>
              <a:t>21/09/2023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122452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E3B5FC-5781-4BF3-8B36-EED250B7F076}" type="datetimeFigureOut">
              <a:rPr lang="es-ES" smtClean="0"/>
              <a:t>21/09/2023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3519378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740445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E3B5FC-5781-4BF3-8B36-EED250B7F076}" type="datetimeFigureOut">
              <a:rPr lang="es-ES" smtClean="0"/>
              <a:t>21/09/2023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264593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6E3B5FC-5781-4BF3-8B36-EED250B7F076}" type="datetimeFigureOut">
              <a:rPr lang="es-ES" smtClean="0"/>
              <a:t>21/09/2023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68795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6E3B5FC-5781-4BF3-8B36-EED250B7F076}" type="datetimeFigureOut">
              <a:rPr lang="es-ES" smtClean="0"/>
              <a:t>21/09/2023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64663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6E3B5FC-5781-4BF3-8B36-EED250B7F076}" type="datetimeFigureOut">
              <a:rPr lang="es-ES" smtClean="0"/>
              <a:t>21/09/2023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392184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6E3B5FC-5781-4BF3-8B36-EED250B7F076}" type="datetimeFigureOut">
              <a:rPr lang="es-ES" smtClean="0"/>
              <a:t>21/09/2023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35921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E3B5FC-5781-4BF3-8B36-EED250B7F076}" type="datetimeFigureOut">
              <a:rPr lang="es-ES" smtClean="0"/>
              <a:t>21/09/2023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3162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E3B5FC-5781-4BF3-8B36-EED250B7F076}" type="datetimeFigureOut">
              <a:rPr lang="es-ES" smtClean="0"/>
              <a:t>21/09/2023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70919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E3B5FC-5781-4BF3-8B36-EED250B7F076}" type="datetimeFigureOut">
              <a:rPr lang="es-ES" smtClean="0"/>
              <a:t>21/09/2023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17EEBC-8B78-46AF-9999-EEFFCE187FE1}" type="slidenum">
              <a:rPr lang="es-ES" smtClean="0"/>
              <a:t>‹Nº›</a:t>
            </a:fld>
            <a:endParaRPr lang="es-ES"/>
          </a:p>
        </p:txBody>
      </p:sp>
    </p:spTree>
    <p:extLst>
      <p:ext uri="{BB962C8B-B14F-4D97-AF65-F5344CB8AC3E}">
        <p14:creationId xmlns:p14="http://schemas.microsoft.com/office/powerpoint/2010/main" val="378989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3B5FC-5781-4BF3-8B36-EED250B7F076}" type="datetimeFigureOut">
              <a:rPr lang="es-ES" smtClean="0"/>
              <a:t>21/09/2023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7EEBC-8B78-46AF-9999-EEFFCE187FE1}" type="slidenum">
              <a:rPr lang="es-ES" smtClean="0"/>
              <a:t>‹Nº›</a:t>
            </a:fld>
            <a:endParaRPr lang="es-ES"/>
          </a:p>
        </p:txBody>
      </p:sp>
    </p:spTree>
    <p:extLst>
      <p:ext uri="{BB962C8B-B14F-4D97-AF65-F5344CB8AC3E}">
        <p14:creationId xmlns:p14="http://schemas.microsoft.com/office/powerpoint/2010/main" val="3500435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www.vuceregulaciones.mincex.gob.cu/"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Marcador de posición de imagen 5"/>
          <p:cNvPicPr>
            <a:picLocks noChangeAspect="1"/>
          </p:cNvPicPr>
          <p:nvPr/>
        </p:nvPicPr>
        <p:blipFill>
          <a:blip r:embed="rId2">
            <a:extLst>
              <a:ext uri="{28A0092B-C50C-407E-A947-70E740481C1C}">
                <a14:useLocalDpi xmlns:a14="http://schemas.microsoft.com/office/drawing/2010/main" val="0"/>
              </a:ext>
            </a:extLst>
          </a:blip>
          <a:srcRect t="7796" b="7796"/>
          <a:stretch>
            <a:fillRect/>
          </a:stretch>
        </p:blipFill>
        <p:spPr>
          <a:xfrm>
            <a:off x="0" y="0"/>
            <a:ext cx="12192000" cy="6858000"/>
          </a:xfrm>
          <a:prstGeom prst="rect">
            <a:avLst/>
          </a:prstGeom>
        </p:spPr>
      </p:pic>
      <p:sp>
        <p:nvSpPr>
          <p:cNvPr id="5" name="Title 7"/>
          <p:cNvSpPr txBox="1">
            <a:spLocks/>
          </p:cNvSpPr>
          <p:nvPr/>
        </p:nvSpPr>
        <p:spPr>
          <a:xfrm>
            <a:off x="7620000" y="1596325"/>
            <a:ext cx="4572000" cy="3385017"/>
          </a:xfrm>
          <a:prstGeom prst="rect">
            <a:avLst/>
          </a:prstGeom>
          <a:solidFill>
            <a:schemeClr val="bg1">
              <a:alpha val="55000"/>
            </a:schemeClr>
          </a:solidFill>
        </p:spPr>
        <p:txBody>
          <a:bodyPr vert="horz" lIns="274320" tIns="91440" rIns="274320" bIns="1828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smtClean="0">
                <a:solidFill>
                  <a:srgbClr val="0070C0"/>
                </a:solidFill>
                <a:latin typeface="Aharoni" panose="02010803020104030203" pitchFamily="2" charset="-79"/>
                <a:cs typeface="Aharoni" panose="02010803020104030203" pitchFamily="2" charset="-79"/>
              </a:rPr>
              <a:t>COMERCIO EXTERIOR CUBANO </a:t>
            </a:r>
            <a:endParaRPr lang="es-ES" sz="3200" b="1" dirty="0" smtClean="0">
              <a:solidFill>
                <a:srgbClr val="0070C0"/>
              </a:solidFill>
              <a:latin typeface="Aharoni" panose="02010803020104030203" pitchFamily="2" charset="-79"/>
              <a:cs typeface="Aharoni" panose="02010803020104030203" pitchFamily="2" charset="-79"/>
            </a:endParaRPr>
          </a:p>
          <a:p>
            <a:endParaRPr lang="es-ES" sz="3200" b="1" dirty="0" smtClean="0">
              <a:solidFill>
                <a:srgbClr val="0070C0"/>
              </a:solidFill>
              <a:latin typeface="Aharoni" panose="02010803020104030203" pitchFamily="2" charset="-79"/>
              <a:cs typeface="Aharoni" panose="02010803020104030203" pitchFamily="2" charset="-79"/>
            </a:endParaRPr>
          </a:p>
          <a:p>
            <a:r>
              <a:rPr lang="es-ES" sz="3200" b="1" dirty="0" smtClean="0">
                <a:solidFill>
                  <a:srgbClr val="0070C0"/>
                </a:solidFill>
                <a:latin typeface="Aharoni" panose="02010803020104030203" pitchFamily="2" charset="-79"/>
                <a:cs typeface="Aharoni" panose="02010803020104030203" pitchFamily="2" charset="-79"/>
              </a:rPr>
              <a:t>22 septiembre 2023</a:t>
            </a:r>
            <a:endParaRPr lang="es-ES" sz="3200" b="1" dirty="0">
              <a:solidFill>
                <a:srgbClr val="0070C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35459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 y="-2"/>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AutoShape 4" descr="data:image/jpeg;base64,/9j/4AAQSkZJRgABAQAAAQABAAD/2wCEAAoGBxAQDxYREhIXFhYWFxIUGRcXERwZGREYFhoZGBYUFxYcICoiGhwpHRQZJDgjKC0uNDExGCFDOzYxOio0PS4BCwsLDw4PGRERGTQhHyc6Ljo6MjowLjo6MC4zOjg6MC4vLjo6MC4uLi4zLjAuLjAyMDU0LjM4MDo6Ljo4Li47Ov/AABEIAIkBLAMBIgACEQEDEQH/xAAbAAEAAwEBAQEAAAAAAAAAAAAABQYHBAEDAv/EAEQQAAIBAwMDAgQDBQMHDQAAAAECAwAEEQUSIQYTMSJBBxRRYSMygRVCYnGRFlKhJDZydLGz0RczNUNEU2NzgoOissH/xAAaAQEBAQEBAQEAAAAAAAAAAAAAAQQCAwUG/8QAJREBAAMAAQMDBAMAAAAAAAAAAAECEQMEIUESMcETUWGBFKHh/9oADAMBAAIRAxEAPwDZqUpQKUpQKUpQKUpQKUpQKUpQKUpQKUpQKUpQKUpQKUpQKUpQKUpQKUpQKUpQKUpQKUpQKUpQKUpQKUpQeUryovqPW0sohI4J3OiAD+Lyf0UMf0o5taKxspalV7RuqEu764tokJW2CK0ueGlYsGQDHgbCM+5B4wATYaOnlK5Lq5KsFVdzEMcbtoAXGTn9RUZ+3DjuZXBbb2/3sf3t2ceftj71525K1nJdRWZ9k9SuS0ui7MrLtZdpIzkYbOCD+hrqrqLRMbCTGPaVSesetJ9OugptxJAY93pbbIHyckE5UrwOMAjOc+1T3THUcGowmeDdtDtGd67SGUA+M+MMD+tda4raLbnhM0pSjopSlApSlApSlApSlApSlApSlApSlApSlApSlApSlApSlApSlApSlB+TVT6k7eoq0MZJaC4hEgA9mOxiPsA7c/wNVkv7lIomkkbaiAsx+gH2HJ/kKzqOSeC7v+xlpJIyYtp4L3EiCFwfGAZc58cGks/NbZiviVn6NNjFJPa2z9yVHMtzIF4M0rNlS3jIKkbRnaFwec1ZXOBk+1V7oPpVNMte1u3yud8sn99sYwuedo8D+ZPvViYZqeGhWe0HZd0bYAeQuAS8yD2CjnJyOPPPtX5s+prCfbHEhkRg5LRosixhMbu5sJKH1DGQCfbxX0hk7MqE7yfWjR7Se2meNp9wMD65qO6l6S0+6b5uOYWs65k78LBST53SLxk++eD9SazcXp777vW+9sSBiEcjBV3AFJBKDkxx8E4+owD48j61ZAcis96D1CW8t2eV9zCYwqI0KpPEpXLkeFBJc44A5AAHA0MCu+KMmYj2S/jVS676YN0omiXMygLjfgMgJOADxuy31Hk/aov4U2ps/mIpT2y842RucHIRC21T/wCYvjyMVdNZ1D5eBpdjybceiNdzHJA4H65qm9T3JvJ7GS2BJZpRggqY2Vow4fbyuPc/avafdi5KfSn6tfPbPu0GleLXtVpV+HrOze/Onhm74LLgxnaSq7yA/jwD/Sl51nZRXy2DO3eYxqAEJUGTlQW8Dgg/qKy6+Zo7681FRzbanBuP/hbpY3H6kIP1r6EGS8s9RP8A2vVJWUnz2UkhiiU/yCuP6VNXGoL1bama5hy++1RpZfQcBVG47T+8cHxXmhdXWd7BLPC5Kw53goQygLuztPJBGcH3wfpVHh/6U1z/AFWX/dioLRVfT7W1vl4gvIZ7S4+ivulWKU/oAc/RH/vU0xpsnXVitpDdln7U8hijPbOSyllOV9hlDzXvUXXNjYSCKZ2MpAbtxoXYA+C2OB48E5rNL7/N3TP9al/3k9XHqfpy/g1CTVdPeMu0YWWGUfmCKgwh+hESHGVPpPPOKaJO8+IunQwQTu8my4Epj/CbJ7TBHyPbk/rX50v4labcyiGJ5C5WRhmJgMRqztyfshrzQ+pBqWjzXGztt27iN1HIDqhJKnyQQQftnHOM1wfC7/N39Lv/AOz0HTF8V9KdlUPLliAPwG8ngf7a69a+INhaXD28plMkYUsEhZgoZQwOR7YYf1qofCtNYNlEbZrUW3dbcJe53cbh3Nu0FfGcf417eXN7F1JfPZRRyyiCPKSMQNvbtySuCMtkLxkeTTTF1frewFib4SloQwjJVGLKxwNrIRkHkHn2IPg10a31TZ2cCXE8u1ZACg2kvJkA+lBz4IyfAyM1lPai/stNLG5Z5blGlG0KI3BUbFUHGNu05/i9vAnJcHqLThPjYLSIxBvy79khU88bt4/nkJ9qaYuPT3XNhfyGGGRllAJ7ciFGIHJK54bjnAOcVZKzb4jqo1rSzDjvmUb8fmMXcQDd/DjvfpurSaqFKUoFKUoFKUoFKUoFKUoFKUoIXrKzaaxmRfO3cAPJ2EPgfc7cfrVa6S1OGGwN/MSPl0khJHJkQsjxoM+TlwqjI/NVr1vWYbRVaYlVdtm4KSAcZ5xyPB/pVD690Z/lI7azIdL28idAp4GY3ZwccdsGNXyPAB+nMlmtSJ5otE+O/wALf0L1BJqFp8y8Yj3SSqqgk4RTgZY+TweePFWGozpvS4rS0jt4jlYl2bv7zAnuMceCX3Ej6k1J1WlQviH1utnKlvbo0t3wAq8qgkxtVlAJZiQpCDB8cjIzTNP0q6vr+O21GV1Usd8MbBQuELgHbkew55PJ5rt+IWi3dhqv7VijMsW+OXOCRGygKySY5VTt4bwMj3HPmk9RwPqaahKezEzFju9XbLRmMAlRyNx8/wCyvG0RsS+h0fHW9eTfFZn9tS0bR4rSPZEMLwAPYAeAAP5n+tSNfGCdHUOjBlYBlZWBVgfBBHBH3r7V6RWIjIYJmZ7yheqOoFsYhIyFyxKqAQPVgkbiTwOPIBqn2XXW27Z+2qRSOGbOSw4Vd/pB52Io2geferp1HoiXkJjfgjlWAXIPnG4qdoJAzj6VnFx0nLA+LqWOGMDPd3bg/wDDGnDM32wKTr5nVfyPXWKd4+Wk9P60l7F3YwwAZlwwweP5E1KVE9NWUENrGsDboyN4c4zIG5DHAGTjHt7Cpaum/ji0Vj1e6up0TZiK6iIdlu5DLLl+dxbflSANvqOa9uujbR47WPDqtoyPEFfHKYI3kj1cqD/WqX09ptxqd/qSvqF5D2Ll1iEV0wRQ0kwAKH90CMAAY9/08tOpb0WWp2VxMzT2iNsnQlHZQxXJZcEHhSD59Rz45j0Xdej7UT3M/wCJvu42il9fG1htO0Y4OB96/SdI2o079nEM0GGAy3rGXMgYNjyGORx7CqF0Hd280tsX1m7a5YqWtmmlaNmGSY2yMFcD3NWb4uald29gHt2dAZVWWSMeqOMg8g/u5baN2R5AyM0R2y9BWTWkFoTL2reRpU/E9W5izHcccjLnivlr3w7sry4e4kedXk27wk2Fk2qFAKkHjCgYGK5vhzDbFnmttTuLpSiq0U8xYwsTneUOCpOMZx7Hk1Udf6hvPnZ9Rjnm+Wtby3t+0srCKREDCUlQdpyyD257o+gorULHQreC0+UhTZEVdMA84fO47jkljknJr8aJ07BZ2nykW7tfiD1NlvxCS3OPuaq/xO1KWObTTDNIiy3Khu3IyiVC0eA20jcuD4P1rv8Ai1dyw6TLJDI8bh4QGjdkYZkUEBlII44ojlT4SaaowHuAPtcY/wDyrDa9OQRX8t+u/vTII2y3o2gIBhccH8Jf8aq/xDv54un4pY5pEkItcyJKyudyjdl1IJzXB1AZ7nWLGz+buIo5rRHfszshLKs77/cFiYwMkHigsn/J5Y/LTWw7oimlWZlEn5GU5GzjgeBjnhRXbrvSFnewpDMhPaAEbq2148ADhh9do4ORwOOBVWtby80nV4LKW6kube6GEMx3SRMcges8n1Bfthjxkc9XxjvZooLYRTyQh7lUdo5WjOwq2csCOPfnjiipnpzoazsZTOgeSYgjuzSb3UEYIU4AHHGcZxx4qS1rXraz7ffcqZXEcaqjO8jnwqogLH+nuPrVE6c1GSDXEsre/lvbeSJ3kMs3eMLKrniUcfmVBxgfiYPOK7vg7ezT6bLJNK8rrPKqvJIzso7URwrMSQOScfeiL+DXtYmuuXn9me98zOZfm9nc+Yk3ldmdnc3btufbNSfTGpt+1oIdP1C4uoWRmuBcyllTGc7C4U58H0jzjkgnDVxrNKofw9v5pdS1VJJpHWOdVRXkZliHcuBhFJwowo4GPA+lea5fTL1PZwLLIImt3ZohIwjc7bnlowdpPpHJHsPpTUX2lZjoou9fmnna8mtrWKQxRx277GfHOWb64KnkHluMY5n9ec6Rok348srosipLLIWk3ysVj9X8O8ePZKC30rNvhre3dvfy2F5LLI0kEFxGZZWcqdqmRF3EnzIR/wC0a0mqFKUoFKUoI3XtLju4GhfgN4PurDkMP1ql6Mk1i72065MaTz2z+V3hGD7P5q5JU+Ofrk2rq7THubYrExWRCHQhtuSM5XI+oJH88fSqNo/VMkUohvVLojEZcHuQkgqWz5YYZgQcnBOPoZPuwdReK8kTPb8/Epz4OzvJYSlyT/lU+0k+QQhPP+kW/wAau9ZXqV/Jo8dhFG3oWeSSQggiZJZXGSR5/DckfTK/StUpDXS0TGR4eVk2t6FDc6tNaEiKNsnKBVEeIxIGx4xuGT4zk/zq+9ZdSxabameRSxJCRoDgyOckLn2GAST9B7ng4+r6jrV6xjCRNMDnBZE2BQpBblmBUcgZzk8fTm8bj6HScno9fbdiY/1YfgRrEvelsycxbDOo9o2DKrBfoG7gOP4fuc69VW6D6Mh0uJsN3JpMdyTGBgZwiL+6oyfuT59gLTXUMkqz1tr8llGhiUFnfHqRigUA5yQRg5xgZ+vHFZpL8R7l7pCYY5ANkUisg3zKuRJGCSUQMTuyFHIXJwK0D4jRxzxJahXaeQO0SKxVXKgbwx8flJI9/wCWayfpnTJX3bYmZ9+wgISUI9ODxwckj+tSZY+a1+KZvPeO2Q3nSb6KWJTGVwABtVgdmOCvp4wCCMjjjiu6ql8OtEktoXkkBVpCp2nIKqucBlKghslvcjxVtqw9+K9r0i1oyZZlpNlrGn3t/JDpwmFzO8iO11EiqoklZWK7ssCJQcekjH9Oi06Iu49Pv5Jdst5eKxKowCrklggZsDOWOfbgAeMnR6Ux6M46Ri1W2W2gfSIgqGNHuDcwl1Qth5cKckhSTgecVbOqby+ijRrO1W5JbEiNKqejac7SxAznH19+Km6VRmfT/T2oJeXOpCzS1YwSJDbRyoe5IQu3cQQgBZATnHOOPc8mm/C1zpTd1plu2WV+z3x2jICTErAHaSQqZOeCftWr0qYusr1jp/VZbDTALUtPaOd6GaIemIqIiW7mDuVB4JPmpfUbXVNVs7i1urNLXKI0T/MLIGkRwwVghJUHbjP396vtKYjK9Q0rW9QtIdNmtFgjjMQkuDOjB1jG1SsaknOOcDOTj8tSPVOj38WsW17aWZuI4IO1t76R5J7ybSWORgSg52n/AIaHSmLqg6T05f3mpx6jqKJCIFIht0kDkHnBdhxwWzkHkgcADnp+KWgXF9HbJDD3dlwryDei4jwQxO9hkc+BmrrSmIjtL0S1tQRbwRxbvJSMKW+m4gZNZ/pOl6zpKXFnbWi3EUju8M3fRO3uULl0YgkhVXjjkHBINajSqMt1boO7j6fjsoU7s/eE0gV1AGQwO0uVBAG0ffBro/YOo3+o2lzLZJZJbFWZu+kkk20qdn4ft6MYOMB35OcVpVKmLrMdOsdZsL++mg08TJczl1ZrmJPSryFSBvzyJPBx4rvfSNQn1uxv5LftolsVmxKhEMhWcGP825uZF5AI5q/0piM2sNH1XRriYWdul3azOZAneWN4j7D1HzjAyA2Qq/l8V9urdM1PVLezhkteyDOZLoLPG3YRW2Jg7suTG7NwDyBWh0pgza86GnstSs7qxE06q7LP3Z0Zo4zhSQXKkjZJJwM8gfWtJpSqFKUoFKUoPzVC6o1dFl7d9YKynOyVH5Zf4GwCD9RuH/G+1SuudedCYGsjJHxl5Adjf6DL4P8AFkEH2qT7MvVdqbufrVU6iSC6toI4pi3anjQJINsixSOgwT4bac/lz6SPpWpftaDv/L9wCTAbYQQWB5ypPDeD4z4NZLFpqTt/k7tk/wDVyI2R9hIgKkfc7Klr7TbuREEoZLqL/m2LAm4RfUFVwSDKhyQM5IPvikSx8PU3rEx6Vk+KPTT6jY7YuZYnEqLnHc4KsmTwCQ2R9wPrVT6D1PdfxNOBC4jFttb0/iRqsSrtIG1js/L9eK0PQtW71ks7A5CtvVVJbcmQ4CDJJypwPPisq+IeoWV1PM6TB90UfaCZ3GYMihCnkHG7II4/nXNvD9B0N6zW8/estsqN6kvHgtJZEIDKpILAkA/+nn3qp9T67dW2k20T7hczRRK7FAwGAgnEu4jDFWPjJznxVP6Kv5LGZzJPI0cylZMEE5xtSX1qxJVSeBj28gYPU2fN5uelI9M2yZfW31+7jBCzyDIAyXJOACAATnA9Z4+uPpWjdF6rFNAibo+7t3uqHkkn1O/A9ZJG7zyfPNUo9D3pdhGgKDG12YJvU4IO0+oHnwfvVu6J6Waz3SSkGVgVwM4RQ31zhs7VPgEZqV187o4545MtE5+fha69pSun2VFXWNTkhvLqOeBVtp7yMRPbnDpbsfzSiQFSVHnFT69TW620E8zGM3EaSJHtZ5DuQOyqiAs20MMkDjjNUxenBcWWoSr3O8l5qEkamRzFI0chdFa3YmJwxGOVOc11ajfMbyC/knktYZ7KFVmWJHWOQuZHgkLowjyGU5OM7CM8VFW/+0Vn2UuO+nakbYsmfSW59JP7pGxs5xjac1+dJ6ks7qRooZgzqocoVZGKngOocAsuf3hkciqRrdvbx2UEkcr3SS6tbzuTEMyMeJFSNUUMDsJwB6ix+tTL38V/qlnJaHuC3Fy80qqwWNJIyiRFiACxcg7PI2E4oiVu9YDxx3cVwiWad15pNpLOIyU7agr6V3BtzefSAPORx6j1KLfVe3LLtgNmsoXZkvK0xUFQoLsxUH0jPAJxxVVfUo4tBudNYP8ANRi8RohGxbBlkk7ucY7exg27x9MkgGbvr2K21tJ5wRGNPRO7sJWFnmYjewB2AhSMnjkD35K7+p+p1bSJ7uxmBKYUOFBKMHVWVlcelsHww9xUtFeP8+8Hdj2CCOQRBG7qlnZTIXztKHbjHnIP60PWx37TWLuJG7E5s1iOwr3mh2rLKqkZKkkDd77DU1r1nLNqN7HDkSSaUsaHx62knAG48A5I59s0RPWXVNjPKIYZw7kso2o5RioJYCUDYSAp/e9q9s+qbKWZYEly77tgKOol28t23ZQr4HPpJ4qL6Z6mtPloraIFJ0j2fKsjJIjRRktGwI9PKkbjwf1qtHVXu/kJHuZJZvnLZ5oFgCRWRO9Sjfh71YFig3uS3JxjwGk315FBE0srqiINzOxwFH3J/pVXk6sSfUrKK2mzHJ813UKbWYLFviYrIocLkEgjAOD5xXR8RoXNvDIFZ44bq2nmRVLFoo2O/wBA5YAlWx/DUbdatBeaxp0tuTIifOq0ojYJl4cqgcgZb0kkDxkZxmgsU/VNikxgadQ4YRn0tsWRsYjaUDYr8j0kg8iunXtVjs7aW5lzsiUsQPLHwqD7liAPuaznToYxZvp17qE1u5aZJYDBEe4XkZu5E5iLSB9wYMCTk/art1ro8l3ps1vEcyFUKFj+Z4mWRQT4GSmM/eg+FpBrEqrK9xBblsN8uLUyiMHnY8pkUs2OCVAGc4zU5a30UjyIjgtEwSQc+hiocA5/hYH9agrPryxZQJWeCbgNBJFIJEc+VChfWM+65FcNjrMVjqN9FPvV5pYpoQI2Y3CmFI9sWB6mDIRig6dX6ojD2E0Vwotp5J+45ACvGkMjDJYZX1oPGM4qY0nqG0ui4hmDGPBdSrI6A8glHAYA/XGKoGmsIrHRXkjZlikndwIyxQIkv4hUDOEOG4/u8VMz6p8xfve2KGYW1jcozqjbLiVirw2ytjLkFCfTnG8e5pqrHp3U9ncSCKKbLspdQY3TuKPLRl1Acc+VzUxWZWeoG4vNMm+bluH7rmUCFUhtmkt5cxjagZWzkbWZjhTmtNqoUpSgUpSgUpSgV4RXtKCJ17T55o9sM5hP1CA5+xPkfzBFU5eg792IluV2kgk73ckjw20gc/fPvWi0NSY1n5OnpedlVH02ewjZ471dv5mFwgZWY4ye4pDDOPHNVj+0Eq6g138uN3ZA8PtC5A+Y/Jv2cfT3q4WGiSSuLi9IeQcpEOYrf6bV8M/1Y/p4zX2TR5BqZusr2zAIsZ9W7fuPGMYwKlo9nt00TWL5ORMTEIW60KXVIRM91GxAPbWJD2lJ87iSWJ4A9iOePaufRvh3tkJuGDKp4Vc4kBXnJBBUhj/8fvU5+wnt7pZrQBUkYLNFnCEf96g9mH09/tViq4yx01L29V47x/YowMV+qUqthSlKBSlKCK1/RluxCGcr2biG5GADuMRJCHPgHPmpWlKBSlKBSlKBSlKBSlKBSlKBSlKBSlKBSlKBSlKBSlKBSlKBSlKBSlKDyvaUoFKUoFKUoFKUoFKUoFKUoFKUoFKUoFKUoFKUoFKUoFKUoFKUoFKUoFKUoFKUoFKUoFKUoFKUoFKUoFKUoFKUoFKUoFKUoFKUoFKUoFKUoFKUoFKUoFKUoFKUoFKUoFKUoFKUoFKU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14" name="Diagrama 13"/>
          <p:cNvGraphicFramePr/>
          <p:nvPr>
            <p:extLst/>
          </p:nvPr>
        </p:nvGraphicFramePr>
        <p:xfrm>
          <a:off x="1317863" y="2457827"/>
          <a:ext cx="10789832" cy="4096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CuadroTexto 16"/>
          <p:cNvSpPr txBox="1"/>
          <p:nvPr/>
        </p:nvSpPr>
        <p:spPr>
          <a:xfrm rot="16200000">
            <a:off x="-127286" y="5340072"/>
            <a:ext cx="1497412" cy="307777"/>
          </a:xfrm>
          <a:prstGeom prst="rect">
            <a:avLst/>
          </a:prstGeom>
          <a:noFill/>
        </p:spPr>
        <p:txBody>
          <a:bodyPr wrap="square" rtlCol="0">
            <a:spAutoFit/>
          </a:bodyPr>
          <a:lstStyle/>
          <a:p>
            <a:r>
              <a:rPr lang="es-MX" sz="1400" b="1" spc="600" dirty="0" smtClean="0">
                <a:solidFill>
                  <a:srgbClr val="F1F2F2"/>
                </a:solidFill>
                <a:latin typeface="Univers LT Std 45 Light" panose="020B0403020202020204" pitchFamily="34" charset="0"/>
              </a:rPr>
              <a:t>MINCEX</a:t>
            </a:r>
            <a:endParaRPr lang="es-ES" sz="1400" b="1" spc="600" dirty="0">
              <a:solidFill>
                <a:srgbClr val="F1F2F2"/>
              </a:solidFill>
              <a:latin typeface="Univers LT Std 45 Light" panose="020B0403020202020204" pitchFamily="34" charset="0"/>
            </a:endParaRPr>
          </a:p>
        </p:txBody>
      </p:sp>
      <p:sp>
        <p:nvSpPr>
          <p:cNvPr id="12" name="CuadroTexto 11"/>
          <p:cNvSpPr txBox="1"/>
          <p:nvPr/>
        </p:nvSpPr>
        <p:spPr>
          <a:xfrm rot="16200000">
            <a:off x="-1777652" y="2299900"/>
            <a:ext cx="4743450" cy="276999"/>
          </a:xfrm>
          <a:prstGeom prst="rect">
            <a:avLst/>
          </a:prstGeom>
          <a:noFill/>
        </p:spPr>
        <p:txBody>
          <a:bodyPr wrap="square" rtlCol="0">
            <a:spAutoFit/>
          </a:bodyPr>
          <a:lstStyle/>
          <a:p>
            <a:pPr algn="ctr"/>
            <a:r>
              <a:rPr lang="es-ES" sz="1200" b="1" kern="1000" spc="300" dirty="0">
                <a:solidFill>
                  <a:schemeClr val="bg1"/>
                </a:solidFill>
                <a:latin typeface="Arial" pitchFamily="34" charset="0"/>
                <a:cs typeface="Arial" pitchFamily="34" charset="0"/>
              </a:rPr>
              <a:t>COMERCIO EXTERIOR</a:t>
            </a:r>
            <a:endParaRPr lang="es-ES" sz="1200" b="1" kern="1000" spc="300" dirty="0">
              <a:solidFill>
                <a:schemeClr val="bg1"/>
              </a:solidFill>
              <a:latin typeface="Arial" pitchFamily="34" charset="0"/>
              <a:cs typeface="Arial" pitchFamily="34" charset="0"/>
            </a:endParaRPr>
          </a:p>
        </p:txBody>
      </p:sp>
      <p:sp>
        <p:nvSpPr>
          <p:cNvPr id="13" name="Rectángulo 12"/>
          <p:cNvSpPr/>
          <p:nvPr/>
        </p:nvSpPr>
        <p:spPr>
          <a:xfrm>
            <a:off x="1898073" y="905379"/>
            <a:ext cx="5102016" cy="1366528"/>
          </a:xfrm>
          <a:prstGeom prst="rect">
            <a:avLst/>
          </a:prstGeom>
          <a:ln w="38100">
            <a:solidFill>
              <a:schemeClr val="accent1"/>
            </a:solidFill>
          </a:ln>
        </p:spPr>
        <p:txBody>
          <a:bodyPr wrap="square">
            <a:spAutoFit/>
          </a:bodyPr>
          <a:lstStyle/>
          <a:p>
            <a:pPr algn="just">
              <a:lnSpc>
                <a:spcPct val="115000"/>
              </a:lnSpc>
              <a:spcAft>
                <a:spcPts val="1000"/>
              </a:spcAft>
            </a:pPr>
            <a:r>
              <a:rPr lang="es-ES" sz="36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FLEXIBILIZACION DE NORMATIVAS DE COMEX</a:t>
            </a:r>
            <a:endParaRPr lang="es-ES" sz="3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166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descr="Descripción: mince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6280524"/>
            <a:ext cx="2923309" cy="56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 y="-2"/>
            <a:ext cx="9144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11" name="CuadroTexto 10"/>
          <p:cNvSpPr txBox="1"/>
          <p:nvPr/>
        </p:nvSpPr>
        <p:spPr>
          <a:xfrm rot="16200000">
            <a:off x="-105113" y="5476782"/>
            <a:ext cx="1299707" cy="307777"/>
          </a:xfrm>
          <a:prstGeom prst="rect">
            <a:avLst/>
          </a:prstGeom>
          <a:noFill/>
        </p:spPr>
        <p:txBody>
          <a:bodyPr wrap="square" rtlCol="0">
            <a:spAutoFit/>
          </a:bodyPr>
          <a:lstStyle/>
          <a:p>
            <a:r>
              <a:rPr lang="es-MX" sz="1400" b="1" kern="1000" spc="300" dirty="0">
                <a:solidFill>
                  <a:srgbClr val="F1F2F2"/>
                </a:solidFill>
                <a:latin typeface="Univers LT Std 47 Cn Lt" panose="020B0406020202040204" pitchFamily="34" charset="0"/>
              </a:rPr>
              <a:t>MINCEX</a:t>
            </a:r>
            <a:endParaRPr lang="es-ES" sz="1400" b="1" kern="1000" spc="300" dirty="0">
              <a:solidFill>
                <a:srgbClr val="F1F2F2"/>
              </a:solidFill>
              <a:latin typeface="Univers LT Std 47 Cn Lt" panose="020B0406020202040204" pitchFamily="34" charset="0"/>
            </a:endParaRPr>
          </a:p>
        </p:txBody>
      </p:sp>
      <p:sp>
        <p:nvSpPr>
          <p:cNvPr id="10" name="1 Título"/>
          <p:cNvSpPr>
            <a:spLocks noGrp="1"/>
          </p:cNvSpPr>
          <p:nvPr>
            <p:ph type="title"/>
          </p:nvPr>
        </p:nvSpPr>
        <p:spPr>
          <a:xfrm>
            <a:off x="2325326" y="312182"/>
            <a:ext cx="8229600" cy="1143000"/>
          </a:xfrm>
        </p:spPr>
        <p:txBody>
          <a:bodyPr>
            <a:noAutofit/>
          </a:bodyPr>
          <a:lstStyle/>
          <a:p>
            <a:pPr algn="ctr"/>
            <a:r>
              <a:rPr lang="es-ES" sz="2400" b="1" dirty="0" smtClean="0">
                <a:solidFill>
                  <a:schemeClr val="accent1">
                    <a:lumMod val="50000"/>
                  </a:schemeClr>
                </a:solidFill>
                <a:effectLst>
                  <a:outerShdw blurRad="38100" dist="38100" dir="2700000" algn="tl">
                    <a:srgbClr val="000000">
                      <a:alpha val="43137"/>
                    </a:srgbClr>
                  </a:outerShdw>
                </a:effectLst>
              </a:rPr>
              <a:t>REVISION </a:t>
            </a:r>
            <a:r>
              <a:rPr lang="es-ES" sz="2400" b="1" dirty="0">
                <a:solidFill>
                  <a:schemeClr val="accent1">
                    <a:lumMod val="50000"/>
                  </a:schemeClr>
                </a:solidFill>
                <a:effectLst>
                  <a:outerShdw blurRad="38100" dist="38100" dir="2700000" algn="tl">
                    <a:srgbClr val="000000">
                      <a:alpha val="43137"/>
                    </a:srgbClr>
                  </a:outerShdw>
                </a:effectLst>
              </a:rPr>
              <a:t>CON LAS AUTORIDADES NACIONALES COMPETENTES (ANC) Y SUS ORGANISMOS DE LAS NORMATIVAS QUE IMPACTAN LA ACTIVIDAD DE COMERCIO EXTERIOR Y EL CONTROL EN FRONTERA DE LA </a:t>
            </a:r>
            <a:r>
              <a:rPr lang="es-ES" sz="2400" b="1" dirty="0" smtClean="0">
                <a:solidFill>
                  <a:schemeClr val="accent1">
                    <a:lumMod val="50000"/>
                  </a:schemeClr>
                </a:solidFill>
                <a:effectLst>
                  <a:outerShdw blurRad="38100" dist="38100" dir="2700000" algn="tl">
                    <a:srgbClr val="000000">
                      <a:alpha val="43137"/>
                    </a:srgbClr>
                  </a:outerShdw>
                </a:effectLst>
              </a:rPr>
              <a:t>ADUANA (FLEXIBILIZACION DE LAS NORMAS)</a:t>
            </a:r>
            <a:endParaRPr lang="es-ES" sz="2400" b="1" dirty="0">
              <a:solidFill>
                <a:schemeClr val="accent1">
                  <a:lumMod val="50000"/>
                </a:schemeClr>
              </a:solidFill>
              <a:effectLst>
                <a:outerShdw blurRad="38100" dist="38100" dir="2700000" algn="tl">
                  <a:srgbClr val="000000">
                    <a:alpha val="43137"/>
                  </a:srgbClr>
                </a:outerShdw>
              </a:effectLst>
              <a:latin typeface="Arial Narrow" pitchFamily="34" charset="0"/>
            </a:endParaRPr>
          </a:p>
        </p:txBody>
      </p:sp>
      <p:sp>
        <p:nvSpPr>
          <p:cNvPr id="4" name="3 Rectángulo"/>
          <p:cNvSpPr/>
          <p:nvPr/>
        </p:nvSpPr>
        <p:spPr>
          <a:xfrm>
            <a:off x="1409699" y="1263766"/>
            <a:ext cx="9920909" cy="5447645"/>
          </a:xfrm>
          <a:prstGeom prst="rect">
            <a:avLst/>
          </a:prstGeom>
        </p:spPr>
        <p:txBody>
          <a:bodyPr wrap="square">
            <a:spAutoFit/>
          </a:bodyPr>
          <a:lstStyle/>
          <a:p>
            <a:pPr marL="457200" indent="-457200" algn="just">
              <a:buFont typeface="Arial" pitchFamily="34" charset="0"/>
              <a:buChar char="•"/>
            </a:pPr>
            <a:endParaRPr lang="es-ES" sz="2000" b="1" dirty="0" smtClean="0">
              <a:solidFill>
                <a:schemeClr val="accent1">
                  <a:lumMod val="75000"/>
                </a:schemeClr>
              </a:solidFill>
            </a:endParaRPr>
          </a:p>
          <a:p>
            <a:pPr marL="457200" indent="-457200" algn="just">
              <a:buFont typeface="Arial" pitchFamily="34" charset="0"/>
              <a:buChar char="•"/>
            </a:pPr>
            <a:endParaRPr lang="es-ES" sz="2000" b="1" dirty="0">
              <a:solidFill>
                <a:schemeClr val="accent1">
                  <a:lumMod val="75000"/>
                </a:schemeClr>
              </a:solidFill>
            </a:endParaRPr>
          </a:p>
          <a:p>
            <a:pPr marL="457200" indent="-457200" algn="just">
              <a:buFont typeface="Arial" pitchFamily="34" charset="0"/>
              <a:buChar char="•"/>
            </a:pPr>
            <a:endParaRPr lang="es-ES" sz="2400" b="1" dirty="0" smtClean="0">
              <a:solidFill>
                <a:schemeClr val="accent1">
                  <a:lumMod val="75000"/>
                </a:schemeClr>
              </a:solidFill>
            </a:endParaRPr>
          </a:p>
          <a:p>
            <a:pPr algn="just"/>
            <a:r>
              <a:rPr lang="es-ES" sz="2400" b="1" dirty="0" smtClean="0">
                <a:solidFill>
                  <a:schemeClr val="accent1">
                    <a:lumMod val="75000"/>
                  </a:schemeClr>
                </a:solidFill>
              </a:rPr>
              <a:t>        De 46 Normativas </a:t>
            </a:r>
            <a:r>
              <a:rPr lang="es-ES" sz="2400" b="1" dirty="0">
                <a:solidFill>
                  <a:schemeClr val="accent1">
                    <a:lumMod val="75000"/>
                  </a:schemeClr>
                </a:solidFill>
              </a:rPr>
              <a:t>inicialmente </a:t>
            </a:r>
            <a:r>
              <a:rPr lang="es-ES" sz="2400" b="1" dirty="0" smtClean="0">
                <a:solidFill>
                  <a:schemeClr val="accent1">
                    <a:lumMod val="75000"/>
                  </a:schemeClr>
                </a:solidFill>
              </a:rPr>
              <a:t>identificadas: </a:t>
            </a:r>
          </a:p>
          <a:p>
            <a:pPr marL="914400" lvl="1" indent="-457200" algn="just">
              <a:buFont typeface="Arial" pitchFamily="34" charset="0"/>
              <a:buChar char="•"/>
            </a:pPr>
            <a:r>
              <a:rPr lang="es-ES" sz="2400" b="1" dirty="0" smtClean="0">
                <a:solidFill>
                  <a:schemeClr val="accent1">
                    <a:lumMod val="75000"/>
                  </a:schemeClr>
                </a:solidFill>
              </a:rPr>
              <a:t>8 </a:t>
            </a:r>
            <a:r>
              <a:rPr lang="es-ES" sz="2400" b="1" dirty="0">
                <a:solidFill>
                  <a:schemeClr val="accent1">
                    <a:lumMod val="75000"/>
                  </a:schemeClr>
                </a:solidFill>
              </a:rPr>
              <a:t>normas </a:t>
            </a:r>
            <a:r>
              <a:rPr lang="es-ES" sz="2400" b="1" dirty="0" smtClean="0">
                <a:solidFill>
                  <a:schemeClr val="accent1">
                    <a:lumMod val="75000"/>
                  </a:schemeClr>
                </a:solidFill>
              </a:rPr>
              <a:t>se </a:t>
            </a:r>
            <a:r>
              <a:rPr lang="es-ES" sz="2400" b="1" dirty="0">
                <a:solidFill>
                  <a:schemeClr val="accent1">
                    <a:lumMod val="75000"/>
                  </a:schemeClr>
                </a:solidFill>
              </a:rPr>
              <a:t>encuentran puestas en </a:t>
            </a:r>
            <a:r>
              <a:rPr lang="es-ES" sz="2400" b="1" dirty="0" smtClean="0">
                <a:solidFill>
                  <a:schemeClr val="accent1">
                    <a:lumMod val="75000"/>
                  </a:schemeClr>
                </a:solidFill>
              </a:rPr>
              <a:t>vigor</a:t>
            </a:r>
          </a:p>
          <a:p>
            <a:pPr marL="914400" lvl="1" indent="-457200" algn="just">
              <a:buFont typeface="Arial" pitchFamily="34" charset="0"/>
              <a:buChar char="•"/>
            </a:pPr>
            <a:r>
              <a:rPr lang="es-ES" sz="2400" b="1" dirty="0" smtClean="0">
                <a:solidFill>
                  <a:schemeClr val="accent1">
                    <a:lumMod val="75000"/>
                  </a:schemeClr>
                </a:solidFill>
              </a:rPr>
              <a:t>6 </a:t>
            </a:r>
            <a:r>
              <a:rPr lang="es-ES" sz="2400" b="1" dirty="0">
                <a:solidFill>
                  <a:schemeClr val="accent1">
                    <a:lumMod val="75000"/>
                  </a:schemeClr>
                </a:solidFill>
              </a:rPr>
              <a:t>fueron avaladas y se encuentran en proceso de aprobación del CECM </a:t>
            </a:r>
            <a:endParaRPr lang="es-ES" sz="2400" b="1" dirty="0" smtClean="0">
              <a:solidFill>
                <a:schemeClr val="accent1">
                  <a:lumMod val="75000"/>
                </a:schemeClr>
              </a:solidFill>
            </a:endParaRPr>
          </a:p>
          <a:p>
            <a:pPr marL="914400" lvl="1" indent="-457200" algn="just">
              <a:buFont typeface="Arial" pitchFamily="34" charset="0"/>
              <a:buChar char="•"/>
            </a:pPr>
            <a:r>
              <a:rPr lang="es-ES" sz="2400" b="1" dirty="0" smtClean="0">
                <a:solidFill>
                  <a:schemeClr val="accent1">
                    <a:lumMod val="75000"/>
                  </a:schemeClr>
                </a:solidFill>
              </a:rPr>
              <a:t>7 </a:t>
            </a:r>
            <a:r>
              <a:rPr lang="es-ES" sz="2400" b="1" dirty="0">
                <a:solidFill>
                  <a:schemeClr val="accent1">
                    <a:lumMod val="75000"/>
                  </a:schemeClr>
                </a:solidFill>
              </a:rPr>
              <a:t>se encuentran en proceso de conciliación y análisis del GT para solicitar su </a:t>
            </a:r>
            <a:r>
              <a:rPr lang="es-ES" sz="2400" b="1" dirty="0" smtClean="0">
                <a:solidFill>
                  <a:schemeClr val="accent1">
                    <a:lumMod val="75000"/>
                  </a:schemeClr>
                </a:solidFill>
              </a:rPr>
              <a:t>aval.</a:t>
            </a:r>
          </a:p>
          <a:p>
            <a:pPr marL="914400" lvl="1" indent="-457200" algn="just">
              <a:buFont typeface="Arial" pitchFamily="34" charset="0"/>
              <a:buChar char="•"/>
            </a:pPr>
            <a:endParaRPr lang="es-ES" sz="2400" b="1" dirty="0">
              <a:solidFill>
                <a:schemeClr val="accent1">
                  <a:lumMod val="75000"/>
                </a:schemeClr>
              </a:solidFill>
            </a:endParaRPr>
          </a:p>
          <a:p>
            <a:pPr lvl="1" algn="just"/>
            <a:r>
              <a:rPr lang="es-ES" sz="2400" b="1" dirty="0" smtClean="0">
                <a:solidFill>
                  <a:schemeClr val="accent1">
                    <a:lumMod val="75000"/>
                  </a:schemeClr>
                </a:solidFill>
              </a:rPr>
              <a:t>Estas </a:t>
            </a:r>
            <a:r>
              <a:rPr lang="es-ES" sz="2400" b="1" dirty="0" smtClean="0">
                <a:solidFill>
                  <a:schemeClr val="accent1">
                    <a:lumMod val="75000"/>
                  </a:schemeClr>
                </a:solidFill>
              </a:rPr>
              <a:t>21 normas</a:t>
            </a:r>
            <a:r>
              <a:rPr lang="es-ES" sz="2400" b="1" dirty="0">
                <a:solidFill>
                  <a:schemeClr val="accent1">
                    <a:lumMod val="75000"/>
                  </a:schemeClr>
                </a:solidFill>
              </a:rPr>
              <a:t>, modifican, actualizan, complementan o derogan 35 de las 46 normas iniciales previstas para su </a:t>
            </a:r>
            <a:r>
              <a:rPr lang="es-ES" sz="2400" b="1" dirty="0" smtClean="0">
                <a:solidFill>
                  <a:schemeClr val="accent1">
                    <a:lumMod val="75000"/>
                  </a:schemeClr>
                </a:solidFill>
              </a:rPr>
              <a:t>actualización, </a:t>
            </a:r>
            <a:r>
              <a:rPr lang="es-ES" sz="2400" b="1" dirty="0">
                <a:solidFill>
                  <a:schemeClr val="accent1">
                    <a:lumMod val="75000"/>
                  </a:schemeClr>
                </a:solidFill>
              </a:rPr>
              <a:t>y se crean 2 nuevas </a:t>
            </a:r>
            <a:r>
              <a:rPr lang="es-ES" sz="2400" b="1" dirty="0" smtClean="0">
                <a:solidFill>
                  <a:schemeClr val="accent1">
                    <a:lumMod val="75000"/>
                  </a:schemeClr>
                </a:solidFill>
              </a:rPr>
              <a:t>normas.</a:t>
            </a:r>
          </a:p>
          <a:p>
            <a:pPr lvl="1" algn="just"/>
            <a:endParaRPr lang="es-ES" sz="2000" b="1" dirty="0" smtClean="0">
              <a:solidFill>
                <a:schemeClr val="accent1">
                  <a:lumMod val="75000"/>
                </a:schemeClr>
              </a:solidFill>
            </a:endParaRPr>
          </a:p>
          <a:p>
            <a:pPr lvl="1" algn="just"/>
            <a:endParaRPr lang="es-ES" sz="2400" b="1" dirty="0" smtClean="0">
              <a:solidFill>
                <a:schemeClr val="accent1">
                  <a:lumMod val="75000"/>
                </a:schemeClr>
              </a:solidFill>
            </a:endParaRPr>
          </a:p>
        </p:txBody>
      </p:sp>
      <p:sp>
        <p:nvSpPr>
          <p:cNvPr id="9" name="CuadroTexto 8"/>
          <p:cNvSpPr txBox="1"/>
          <p:nvPr/>
        </p:nvSpPr>
        <p:spPr>
          <a:xfrm rot="16200000">
            <a:off x="-1777652" y="2115235"/>
            <a:ext cx="4743450" cy="646331"/>
          </a:xfrm>
          <a:prstGeom prst="rect">
            <a:avLst/>
          </a:prstGeom>
          <a:noFill/>
        </p:spPr>
        <p:txBody>
          <a:bodyPr wrap="square" rtlCol="0">
            <a:spAutoFit/>
          </a:bodyPr>
          <a:lstStyle/>
          <a:p>
            <a:pPr algn="ctr"/>
            <a:r>
              <a:rPr lang="es-ES" sz="1200" b="1" kern="1000" spc="300" dirty="0" smtClean="0">
                <a:solidFill>
                  <a:schemeClr val="bg1"/>
                </a:solidFill>
                <a:latin typeface="Arial" pitchFamily="34" charset="0"/>
                <a:cs typeface="Arial" pitchFamily="34" charset="0"/>
              </a:rPr>
              <a:t>NORMATIVAS QUE IMPACTAN EN EL COMERCIO EXTERIOR</a:t>
            </a:r>
          </a:p>
          <a:p>
            <a:pPr algn="ctr"/>
            <a:endParaRPr lang="es-ES" sz="1200" b="1" kern="1000" spc="3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22284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descr="Descripción: mince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6280524"/>
            <a:ext cx="2923309" cy="56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33579" y="-1"/>
            <a:ext cx="9144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B9BD5"/>
              </a:solidFill>
            </a:endParaRPr>
          </a:p>
        </p:txBody>
      </p:sp>
      <p:sp>
        <p:nvSpPr>
          <p:cNvPr id="11" name="CuadroTexto 10"/>
          <p:cNvSpPr txBox="1"/>
          <p:nvPr/>
        </p:nvSpPr>
        <p:spPr>
          <a:xfrm rot="16200000">
            <a:off x="-105113" y="5476782"/>
            <a:ext cx="1299707" cy="307777"/>
          </a:xfrm>
          <a:prstGeom prst="rect">
            <a:avLst/>
          </a:prstGeom>
          <a:noFill/>
        </p:spPr>
        <p:txBody>
          <a:bodyPr wrap="square" rtlCol="0">
            <a:spAutoFit/>
          </a:bodyPr>
          <a:lstStyle/>
          <a:p>
            <a:r>
              <a:rPr lang="es-MX" sz="1400" b="1" kern="1000" spc="300" dirty="0">
                <a:solidFill>
                  <a:srgbClr val="F1F2F2"/>
                </a:solidFill>
                <a:latin typeface="Univers LT Std 47 Cn Lt" panose="020B0406020202040204" pitchFamily="34" charset="0"/>
              </a:rPr>
              <a:t>MINCEX</a:t>
            </a:r>
            <a:endParaRPr lang="es-ES" sz="1400" b="1" kern="1000" spc="300" dirty="0">
              <a:solidFill>
                <a:srgbClr val="F1F2F2"/>
              </a:solidFill>
              <a:latin typeface="Univers LT Std 47 Cn Lt" panose="020B0406020202040204" pitchFamily="34" charset="0"/>
            </a:endParaRPr>
          </a:p>
        </p:txBody>
      </p:sp>
      <p:sp>
        <p:nvSpPr>
          <p:cNvPr id="2" name="Marcador de número de diapositiva 1"/>
          <p:cNvSpPr>
            <a:spLocks noGrp="1"/>
          </p:cNvSpPr>
          <p:nvPr>
            <p:ph type="sldNum" sz="quarter" idx="12"/>
          </p:nvPr>
        </p:nvSpPr>
        <p:spPr>
          <a:xfrm rot="16200000">
            <a:off x="-1514940" y="2358427"/>
            <a:ext cx="4185712" cy="117863"/>
          </a:xfrm>
        </p:spPr>
        <p:txBody>
          <a:bodyPr/>
          <a:lstStyle/>
          <a:p>
            <a:r>
              <a:rPr lang="es-ES" sz="1800" dirty="0" smtClean="0">
                <a:solidFill>
                  <a:prstClr val="white"/>
                </a:solidFill>
                <a:latin typeface="Univers LT Std 57 Cn" panose="020B0506020202050204"/>
              </a:rPr>
              <a:t>NORMATIVAS QUE IMPACTAN EN EL COMERCIO EXTERIOR </a:t>
            </a:r>
            <a:endParaRPr lang="es-ES" sz="1800" dirty="0">
              <a:solidFill>
                <a:prstClr val="white"/>
              </a:solidFill>
              <a:latin typeface="Univers LT Std 57 Cn" panose="020B0506020202050204"/>
            </a:endParaRPr>
          </a:p>
        </p:txBody>
      </p:sp>
      <p:sp>
        <p:nvSpPr>
          <p:cNvPr id="12" name="1 Título"/>
          <p:cNvSpPr>
            <a:spLocks noGrp="1"/>
          </p:cNvSpPr>
          <p:nvPr>
            <p:ph type="title"/>
          </p:nvPr>
        </p:nvSpPr>
        <p:spPr>
          <a:xfrm>
            <a:off x="1477108" y="52011"/>
            <a:ext cx="10030264" cy="1143000"/>
          </a:xfrm>
          <a:prstGeom prst="rect">
            <a:avLst/>
          </a:prstGeom>
        </p:spPr>
        <p:txBody>
          <a:bodyPr>
            <a:noAutofit/>
          </a:bodyPr>
          <a:lstStyle/>
          <a:p>
            <a:pPr lvl="0" algn="ctr">
              <a:lnSpc>
                <a:spcPct val="100000"/>
              </a:lnSpc>
              <a:spcBef>
                <a:spcPts val="0"/>
              </a:spcBef>
              <a:defRPr/>
            </a:pPr>
            <a:r>
              <a:rPr lang="es-ES" sz="2400" b="1" kern="0" dirty="0" smtClean="0">
                <a:solidFill>
                  <a:sysClr val="windowText" lastClr="000000"/>
                </a:solidFill>
              </a:rPr>
              <a:t>NORMAS </a:t>
            </a:r>
            <a:r>
              <a:rPr lang="es-ES" sz="2400" b="1" kern="0" dirty="0" smtClean="0">
                <a:solidFill>
                  <a:sysClr val="windowText" lastClr="000000"/>
                </a:solidFill>
              </a:rPr>
              <a:t>ACTUALIZADAS</a:t>
            </a:r>
            <a:endParaRPr kumimoji="0" lang="es-ES" sz="2400" b="1" i="0" u="none" strike="noStrike" kern="0" cap="none" spc="0" normalizeH="0" baseline="0" noProof="0" dirty="0">
              <a:ln>
                <a:noFill/>
              </a:ln>
              <a:solidFill>
                <a:sysClr val="windowText" lastClr="000000"/>
              </a:solidFill>
              <a:effectLst/>
              <a:uLnTx/>
              <a:uFillTx/>
            </a:endParaRPr>
          </a:p>
        </p:txBody>
      </p:sp>
      <p:sp>
        <p:nvSpPr>
          <p:cNvPr id="3" name="2 Rectángulo"/>
          <p:cNvSpPr/>
          <p:nvPr/>
        </p:nvSpPr>
        <p:spPr>
          <a:xfrm>
            <a:off x="947979" y="1148834"/>
            <a:ext cx="11119329" cy="5324535"/>
          </a:xfrm>
          <a:prstGeom prst="rect">
            <a:avLst/>
          </a:prstGeom>
        </p:spPr>
        <p:txBody>
          <a:bodyPr wrap="square">
            <a:spAutoFit/>
          </a:bodyPr>
          <a:lstStyle/>
          <a:p>
            <a:pPr marL="342900" indent="-342900" algn="just">
              <a:buFont typeface="+mj-lt"/>
              <a:buAutoNum type="arabicPeriod"/>
            </a:pPr>
            <a:r>
              <a:rPr lang="es-ES_tradnl" sz="2000" b="1" dirty="0" smtClean="0">
                <a:solidFill>
                  <a:schemeClr val="accent5"/>
                </a:solidFill>
                <a:latin typeface="Arial Narrow" pitchFamily="34" charset="0"/>
              </a:rPr>
              <a:t>Resolución </a:t>
            </a:r>
            <a:r>
              <a:rPr lang="es-ES_tradnl" sz="2000" b="1" dirty="0">
                <a:solidFill>
                  <a:schemeClr val="accent5"/>
                </a:solidFill>
                <a:latin typeface="Arial Narrow" pitchFamily="34" charset="0"/>
              </a:rPr>
              <a:t>525-2021 </a:t>
            </a:r>
            <a:r>
              <a:rPr lang="es-ES_tradnl" sz="2000" b="1" dirty="0" smtClean="0">
                <a:solidFill>
                  <a:schemeClr val="accent5"/>
                </a:solidFill>
                <a:latin typeface="Arial Narrow" pitchFamily="34" charset="0"/>
              </a:rPr>
              <a:t>del MINAG </a:t>
            </a:r>
            <a:r>
              <a:rPr lang="es-ES_tradnl" sz="2000" dirty="0">
                <a:latin typeface="Arial Narrow" pitchFamily="34" charset="0"/>
              </a:rPr>
              <a:t>- R</a:t>
            </a:r>
            <a:r>
              <a:rPr lang="es-ES_tradnl" sz="2000" dirty="0" smtClean="0">
                <a:latin typeface="Arial Narrow" pitchFamily="34" charset="0"/>
              </a:rPr>
              <a:t>eglamento del Registro </a:t>
            </a:r>
            <a:r>
              <a:rPr lang="es-ES_tradnl" sz="2000" dirty="0">
                <a:latin typeface="Arial Narrow" pitchFamily="34" charset="0"/>
              </a:rPr>
              <a:t>C</a:t>
            </a:r>
            <a:r>
              <a:rPr lang="es-ES_tradnl" sz="2000" dirty="0" smtClean="0">
                <a:latin typeface="Arial Narrow" pitchFamily="34" charset="0"/>
              </a:rPr>
              <a:t>entral de Fertilizantes</a:t>
            </a:r>
          </a:p>
          <a:p>
            <a:pPr marL="342900" indent="-342900" algn="just">
              <a:buFont typeface="+mj-lt"/>
              <a:buAutoNum type="arabicPeriod"/>
            </a:pPr>
            <a:endParaRPr lang="es-ES_tradnl" sz="800" dirty="0" smtClean="0">
              <a:latin typeface="Arial Narrow" pitchFamily="34" charset="0"/>
            </a:endParaRPr>
          </a:p>
          <a:p>
            <a:pPr marL="342900" indent="-342900" algn="just">
              <a:buFont typeface="+mj-lt"/>
              <a:buAutoNum type="arabicPeriod"/>
            </a:pPr>
            <a:r>
              <a:rPr lang="es-ES" sz="2000" b="1" dirty="0" smtClean="0">
                <a:solidFill>
                  <a:schemeClr val="accent5"/>
                </a:solidFill>
                <a:latin typeface="Arial Narrow" pitchFamily="34" charset="0"/>
              </a:rPr>
              <a:t>Resolución 18 - 2022 del MINCULT </a:t>
            </a:r>
            <a:r>
              <a:rPr lang="es-ES" sz="2000" dirty="0" smtClean="0">
                <a:latin typeface="Arial Narrow" pitchFamily="34" charset="0"/>
              </a:rPr>
              <a:t>de </a:t>
            </a:r>
            <a:r>
              <a:rPr lang="es-ES" sz="2000" dirty="0">
                <a:latin typeface="Arial Narrow" pitchFamily="34" charset="0"/>
              </a:rPr>
              <a:t>4 de abril del 2022; </a:t>
            </a:r>
            <a:r>
              <a:rPr lang="es-ES" sz="2000" dirty="0" smtClean="0">
                <a:latin typeface="Arial Narrow" pitchFamily="34" charset="0"/>
              </a:rPr>
              <a:t>Sobre </a:t>
            </a:r>
            <a:r>
              <a:rPr lang="es-ES" sz="2000" dirty="0">
                <a:latin typeface="Arial Narrow" pitchFamily="34" charset="0"/>
              </a:rPr>
              <a:t>la exportación o importación de </a:t>
            </a:r>
            <a:r>
              <a:rPr lang="es-ES" sz="2000" dirty="0" smtClean="0">
                <a:latin typeface="Arial Narrow" pitchFamily="34" charset="0"/>
              </a:rPr>
              <a:t>Bienes Culturales </a:t>
            </a:r>
            <a:r>
              <a:rPr lang="es-ES" sz="2000" dirty="0">
                <a:latin typeface="Arial Narrow" pitchFamily="34" charset="0"/>
              </a:rPr>
              <a:t>de la Nación </a:t>
            </a:r>
            <a:r>
              <a:rPr lang="es-ES" sz="2000" dirty="0" smtClean="0">
                <a:latin typeface="Arial Narrow" pitchFamily="34" charset="0"/>
              </a:rPr>
              <a:t>.</a:t>
            </a:r>
          </a:p>
          <a:p>
            <a:pPr marL="342900" indent="-342900" algn="just">
              <a:buFont typeface="+mj-lt"/>
              <a:buAutoNum type="arabicPeriod"/>
            </a:pPr>
            <a:endParaRPr lang="es-ES" sz="800" dirty="0" smtClean="0">
              <a:latin typeface="Arial Narrow" pitchFamily="34" charset="0"/>
            </a:endParaRPr>
          </a:p>
          <a:p>
            <a:pPr marL="342900" indent="-342900" algn="just">
              <a:buFont typeface="+mj-lt"/>
              <a:buAutoNum type="arabicPeriod"/>
            </a:pPr>
            <a:r>
              <a:rPr lang="es-ES" sz="2000" b="1" dirty="0" smtClean="0">
                <a:solidFill>
                  <a:schemeClr val="accent5"/>
                </a:solidFill>
                <a:latin typeface="Arial Narrow" pitchFamily="34" charset="0"/>
              </a:rPr>
              <a:t>Resolución </a:t>
            </a:r>
            <a:r>
              <a:rPr lang="es-ES" sz="2000" b="1" dirty="0">
                <a:solidFill>
                  <a:schemeClr val="accent5"/>
                </a:solidFill>
                <a:latin typeface="Arial Narrow" pitchFamily="34" charset="0"/>
              </a:rPr>
              <a:t>Conjunta </a:t>
            </a:r>
            <a:r>
              <a:rPr lang="es-ES" sz="2000" b="1" dirty="0" smtClean="0">
                <a:solidFill>
                  <a:schemeClr val="accent5"/>
                </a:solidFill>
                <a:latin typeface="Arial Narrow" pitchFamily="34" charset="0"/>
              </a:rPr>
              <a:t>1 - 2022 </a:t>
            </a:r>
            <a:r>
              <a:rPr lang="es-ES" sz="2000" b="1" dirty="0">
                <a:solidFill>
                  <a:schemeClr val="accent5"/>
                </a:solidFill>
                <a:latin typeface="Arial Narrow" pitchFamily="34" charset="0"/>
              </a:rPr>
              <a:t>MINCEX-MINDUS </a:t>
            </a:r>
            <a:r>
              <a:rPr lang="es-ES" sz="2000" dirty="0">
                <a:latin typeface="Arial Narrow" pitchFamily="34" charset="0"/>
              </a:rPr>
              <a:t>- </a:t>
            </a:r>
            <a:r>
              <a:rPr lang="es-ES" sz="2000" dirty="0" smtClean="0">
                <a:latin typeface="Arial Narrow" pitchFamily="34" charset="0"/>
              </a:rPr>
              <a:t>Normas </a:t>
            </a:r>
            <a:r>
              <a:rPr lang="es-ES" sz="2000" dirty="0">
                <a:latin typeface="Arial Narrow" pitchFamily="34" charset="0"/>
              </a:rPr>
              <a:t>dirigidas a evitar la exportación irracional de </a:t>
            </a:r>
            <a:r>
              <a:rPr lang="es-ES" sz="2000" dirty="0" smtClean="0">
                <a:latin typeface="Arial Narrow" pitchFamily="34" charset="0"/>
              </a:rPr>
              <a:t>equipos de </a:t>
            </a:r>
            <a:r>
              <a:rPr lang="es-ES" sz="2000" dirty="0">
                <a:latin typeface="Arial Narrow" pitchFamily="34" charset="0"/>
              </a:rPr>
              <a:t>segunda mano, partes, piezas y accesorios </a:t>
            </a:r>
            <a:r>
              <a:rPr lang="es-ES" sz="2000" dirty="0" smtClean="0">
                <a:latin typeface="Arial Narrow" pitchFamily="34" charset="0"/>
              </a:rPr>
              <a:t>considerados ociosos </a:t>
            </a:r>
            <a:r>
              <a:rPr lang="es-ES" sz="2000" dirty="0">
                <a:latin typeface="Arial Narrow" pitchFamily="34" charset="0"/>
              </a:rPr>
              <a:t>y chatarra. </a:t>
            </a:r>
            <a:endParaRPr lang="es-ES" sz="2000" dirty="0" smtClean="0">
              <a:latin typeface="Arial Narrow" pitchFamily="34" charset="0"/>
            </a:endParaRPr>
          </a:p>
          <a:p>
            <a:pPr marL="342900" indent="-342900" algn="just">
              <a:buFont typeface="+mj-lt"/>
              <a:buAutoNum type="arabicPeriod"/>
            </a:pPr>
            <a:endParaRPr lang="es-ES" sz="800" dirty="0" smtClean="0">
              <a:latin typeface="Arial Narrow" pitchFamily="34" charset="0"/>
            </a:endParaRPr>
          </a:p>
          <a:p>
            <a:pPr marL="342900" indent="-342900" algn="just">
              <a:buFont typeface="+mj-lt"/>
              <a:buAutoNum type="arabicPeriod"/>
            </a:pPr>
            <a:r>
              <a:rPr lang="es-ES" sz="2000" b="1" dirty="0">
                <a:solidFill>
                  <a:schemeClr val="accent5"/>
                </a:solidFill>
                <a:latin typeface="Arial Narrow" pitchFamily="34" charset="0"/>
              </a:rPr>
              <a:t>Resolución </a:t>
            </a:r>
            <a:r>
              <a:rPr lang="es-ES" sz="2000" b="1" dirty="0" smtClean="0">
                <a:solidFill>
                  <a:schemeClr val="accent5"/>
                </a:solidFill>
                <a:latin typeface="Arial Narrow" pitchFamily="34" charset="0"/>
              </a:rPr>
              <a:t>106 - 2021 MINDUS – </a:t>
            </a:r>
            <a:r>
              <a:rPr lang="es-ES" sz="2000" dirty="0" smtClean="0">
                <a:latin typeface="Arial Narrow" pitchFamily="34" charset="0"/>
              </a:rPr>
              <a:t>Reglamento </a:t>
            </a:r>
            <a:r>
              <a:rPr lang="es-ES" sz="2000" dirty="0">
                <a:latin typeface="Arial Narrow" pitchFamily="34" charset="0"/>
              </a:rPr>
              <a:t>T</a:t>
            </a:r>
            <a:r>
              <a:rPr lang="es-ES" sz="2000" dirty="0" smtClean="0">
                <a:latin typeface="Arial Narrow" pitchFamily="34" charset="0"/>
              </a:rPr>
              <a:t>ecnico de Ascensores, Escaleras Mecánicas y </a:t>
            </a:r>
            <a:r>
              <a:rPr lang="es-ES" sz="2000" dirty="0">
                <a:latin typeface="Arial Narrow" pitchFamily="34" charset="0"/>
              </a:rPr>
              <a:t>Andenes </a:t>
            </a:r>
            <a:r>
              <a:rPr lang="es-ES" sz="2000" dirty="0" smtClean="0">
                <a:latin typeface="Arial Narrow" pitchFamily="34" charset="0"/>
              </a:rPr>
              <a:t>Móviles,.</a:t>
            </a:r>
          </a:p>
          <a:p>
            <a:pPr marL="342900" indent="-342900" algn="just">
              <a:buFont typeface="+mj-lt"/>
              <a:buAutoNum type="arabicPeriod"/>
            </a:pPr>
            <a:endParaRPr lang="es-ES" sz="800" dirty="0" smtClean="0">
              <a:latin typeface="Arial Narrow" pitchFamily="34" charset="0"/>
            </a:endParaRPr>
          </a:p>
          <a:p>
            <a:pPr marL="342900" indent="-342900" algn="just">
              <a:buFont typeface="+mj-lt"/>
              <a:buAutoNum type="arabicPeriod"/>
            </a:pPr>
            <a:r>
              <a:rPr lang="es-ES" sz="2000" b="1" dirty="0">
                <a:solidFill>
                  <a:schemeClr val="accent5"/>
                </a:solidFill>
                <a:latin typeface="Arial Narrow" pitchFamily="34" charset="0"/>
              </a:rPr>
              <a:t>Resolución </a:t>
            </a:r>
            <a:r>
              <a:rPr lang="es-ES" sz="2000" b="1" dirty="0" smtClean="0">
                <a:solidFill>
                  <a:schemeClr val="accent5"/>
                </a:solidFill>
                <a:latin typeface="Arial Narrow" pitchFamily="34" charset="0"/>
              </a:rPr>
              <a:t>5/2022 MINFAR - </a:t>
            </a:r>
            <a:r>
              <a:rPr lang="es-ES" sz="2000" dirty="0" smtClean="0">
                <a:latin typeface="Arial Narrow" pitchFamily="34" charset="0"/>
              </a:rPr>
              <a:t>Regulaciones </a:t>
            </a:r>
            <a:r>
              <a:rPr lang="es-ES" sz="2000" dirty="0">
                <a:latin typeface="Arial Narrow" pitchFamily="34" charset="0"/>
              </a:rPr>
              <a:t>para el manejo de mapas y planos </a:t>
            </a:r>
            <a:r>
              <a:rPr lang="es-ES" sz="2000" dirty="0" smtClean="0">
                <a:latin typeface="Arial Narrow" pitchFamily="34" charset="0"/>
              </a:rPr>
              <a:t>topográficos</a:t>
            </a:r>
            <a:r>
              <a:rPr lang="es-ES" sz="2000" dirty="0" smtClean="0">
                <a:latin typeface="Arial Narrow" pitchFamily="34" charset="0"/>
              </a:rPr>
              <a:t>.</a:t>
            </a:r>
          </a:p>
          <a:p>
            <a:pPr marL="342900" indent="-342900" algn="just">
              <a:buFont typeface="+mj-lt"/>
              <a:buAutoNum type="arabicPeriod"/>
            </a:pPr>
            <a:endParaRPr lang="es-ES" sz="800" dirty="0" smtClean="0">
              <a:latin typeface="Arial Narrow" pitchFamily="34" charset="0"/>
            </a:endParaRPr>
          </a:p>
          <a:p>
            <a:pPr marL="530225" indent="-530225" algn="just">
              <a:buAutoNum type="arabicPeriod"/>
            </a:pPr>
            <a:r>
              <a:rPr lang="es-ES" sz="2000" b="1" dirty="0">
                <a:solidFill>
                  <a:schemeClr val="accent5"/>
                </a:solidFill>
                <a:latin typeface="Arial Narrow" pitchFamily="34" charset="0"/>
              </a:rPr>
              <a:t>CITMA – ORSA </a:t>
            </a:r>
            <a:r>
              <a:rPr lang="es-ES" sz="2000" b="1" dirty="0">
                <a:latin typeface="Arial Narrow" pitchFamily="34" charset="0"/>
              </a:rPr>
              <a:t>Proyecto de Decreto: Reglamento de los Requisitos de Seguridad en Instalaciones </a:t>
            </a:r>
            <a:r>
              <a:rPr lang="es-ES" sz="2000" b="1" dirty="0" smtClean="0">
                <a:latin typeface="Arial Narrow" pitchFamily="34" charset="0"/>
              </a:rPr>
              <a:t>Nucleares;</a:t>
            </a:r>
          </a:p>
          <a:p>
            <a:pPr marL="530225" indent="-530225" algn="just">
              <a:buAutoNum type="arabicPeriod"/>
            </a:pPr>
            <a:r>
              <a:rPr lang="es-ES" sz="2000" b="1" dirty="0" smtClean="0">
                <a:solidFill>
                  <a:schemeClr val="accent5"/>
                </a:solidFill>
                <a:latin typeface="Arial Narrow" pitchFamily="34" charset="0"/>
              </a:rPr>
              <a:t>CITMA </a:t>
            </a:r>
            <a:r>
              <a:rPr lang="es-ES" sz="2000" b="1" dirty="0">
                <a:solidFill>
                  <a:schemeClr val="accent5"/>
                </a:solidFill>
                <a:latin typeface="Arial Narrow" pitchFamily="34" charset="0"/>
              </a:rPr>
              <a:t>– ORSA </a:t>
            </a:r>
            <a:r>
              <a:rPr lang="es-ES" sz="2000" b="1" dirty="0">
                <a:latin typeface="Arial Narrow" pitchFamily="34" charset="0"/>
              </a:rPr>
              <a:t>Proyecto de Resolución que establece el Reglamento para el Control de las Especies de Especial Significación, los recursos Genéticos de la Diversidad Biológica y las Actividades con Riesgo </a:t>
            </a:r>
            <a:r>
              <a:rPr lang="es-ES" sz="2000" b="1" dirty="0" smtClean="0">
                <a:latin typeface="Arial Narrow" pitchFamily="34" charset="0"/>
              </a:rPr>
              <a:t>Biológico;</a:t>
            </a:r>
          </a:p>
          <a:p>
            <a:pPr marL="530225" indent="-530225" algn="just">
              <a:buAutoNum type="arabicPeriod"/>
            </a:pPr>
            <a:r>
              <a:rPr lang="es-ES" sz="2000" b="1" dirty="0" smtClean="0">
                <a:solidFill>
                  <a:schemeClr val="accent5"/>
                </a:solidFill>
                <a:latin typeface="Arial Narrow" pitchFamily="34" charset="0"/>
              </a:rPr>
              <a:t>CITMA </a:t>
            </a:r>
            <a:r>
              <a:rPr lang="es-ES" sz="2000" b="1" dirty="0">
                <a:solidFill>
                  <a:schemeClr val="accent5"/>
                </a:solidFill>
                <a:latin typeface="Arial Narrow" pitchFamily="34" charset="0"/>
              </a:rPr>
              <a:t>– ORSA </a:t>
            </a:r>
            <a:r>
              <a:rPr lang="es-ES" sz="2000" b="1" dirty="0">
                <a:latin typeface="Arial Narrow" pitchFamily="34" charset="0"/>
              </a:rPr>
              <a:t>Proyecto de Resolución que establece el Reglamento para el Control de las Emisiones y Transferencias de Contaminantes</a:t>
            </a:r>
          </a:p>
          <a:p>
            <a:pPr marL="342900" indent="-342900" algn="just">
              <a:buFont typeface="+mj-lt"/>
              <a:buAutoNum type="arabicPeriod"/>
            </a:pPr>
            <a:endParaRPr lang="es-ES" sz="2000" dirty="0">
              <a:latin typeface="Arial Narrow" pitchFamily="34" charset="0"/>
            </a:endParaRPr>
          </a:p>
        </p:txBody>
      </p:sp>
    </p:spTree>
    <p:extLst>
      <p:ext uri="{BB962C8B-B14F-4D97-AF65-F5344CB8AC3E}">
        <p14:creationId xmlns:p14="http://schemas.microsoft.com/office/powerpoint/2010/main" val="1399149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descr="Descripción: mince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6280524"/>
            <a:ext cx="2923309" cy="56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 y="-2"/>
            <a:ext cx="9144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B9BD5"/>
              </a:solidFill>
            </a:endParaRPr>
          </a:p>
        </p:txBody>
      </p:sp>
      <p:sp>
        <p:nvSpPr>
          <p:cNvPr id="9" name="CuadroTexto 8"/>
          <p:cNvSpPr txBox="1"/>
          <p:nvPr/>
        </p:nvSpPr>
        <p:spPr>
          <a:xfrm rot="16200000">
            <a:off x="-1318500" y="2596188"/>
            <a:ext cx="3794170" cy="523220"/>
          </a:xfrm>
          <a:prstGeom prst="rect">
            <a:avLst/>
          </a:prstGeom>
          <a:noFill/>
        </p:spPr>
        <p:txBody>
          <a:bodyPr wrap="square" rtlCol="0">
            <a:spAutoFit/>
          </a:bodyPr>
          <a:lstStyle/>
          <a:p>
            <a:pPr algn="ctr"/>
            <a:r>
              <a:rPr lang="es-ES" sz="1400" b="1" kern="1000" spc="300" dirty="0" smtClean="0">
                <a:solidFill>
                  <a:srgbClr val="F1F2F2"/>
                </a:solidFill>
                <a:latin typeface="Univers LT Std 47 Cn Lt" panose="020B0406020202040204" pitchFamily="34" charset="0"/>
              </a:rPr>
              <a:t>NORMATIVAS QUE IMPACTAN EN EL COMERCIO EXTERIOR</a:t>
            </a:r>
            <a:endParaRPr lang="es-ES" sz="700" kern="1000" spc="300" dirty="0">
              <a:solidFill>
                <a:srgbClr val="F1F2F2"/>
              </a:solidFill>
              <a:latin typeface="Univers LT Std 47 Cn Lt" panose="020B0406020202040204" pitchFamily="34" charset="0"/>
            </a:endParaRPr>
          </a:p>
        </p:txBody>
      </p:sp>
      <p:sp>
        <p:nvSpPr>
          <p:cNvPr id="11" name="CuadroTexto 10"/>
          <p:cNvSpPr txBox="1"/>
          <p:nvPr/>
        </p:nvSpPr>
        <p:spPr>
          <a:xfrm rot="16200000">
            <a:off x="-105113" y="5476782"/>
            <a:ext cx="1299707" cy="307777"/>
          </a:xfrm>
          <a:prstGeom prst="rect">
            <a:avLst/>
          </a:prstGeom>
          <a:noFill/>
        </p:spPr>
        <p:txBody>
          <a:bodyPr wrap="square" rtlCol="0">
            <a:spAutoFit/>
          </a:bodyPr>
          <a:lstStyle/>
          <a:p>
            <a:r>
              <a:rPr lang="es-MX" sz="1400" b="1" kern="1000" spc="300" dirty="0">
                <a:solidFill>
                  <a:srgbClr val="F1F2F2"/>
                </a:solidFill>
                <a:latin typeface="Univers LT Std 47 Cn Lt" panose="020B0406020202040204" pitchFamily="34" charset="0"/>
              </a:rPr>
              <a:t>MINCEX</a:t>
            </a:r>
            <a:endParaRPr lang="es-ES" sz="1400" b="1" kern="1000" spc="300" dirty="0">
              <a:solidFill>
                <a:srgbClr val="F1F2F2"/>
              </a:solidFill>
              <a:latin typeface="Univers LT Std 47 Cn Lt" panose="020B0406020202040204" pitchFamily="34" charset="0"/>
            </a:endParaRPr>
          </a:p>
        </p:txBody>
      </p:sp>
      <p:sp>
        <p:nvSpPr>
          <p:cNvPr id="2" name="Marcador de número de diapositiva 1"/>
          <p:cNvSpPr>
            <a:spLocks noGrp="1"/>
          </p:cNvSpPr>
          <p:nvPr>
            <p:ph type="sldNum" sz="quarter" idx="12"/>
          </p:nvPr>
        </p:nvSpPr>
        <p:spPr>
          <a:xfrm>
            <a:off x="226572" y="419086"/>
            <a:ext cx="584535" cy="315693"/>
          </a:xfrm>
        </p:spPr>
        <p:txBody>
          <a:bodyPr/>
          <a:lstStyle/>
          <a:p>
            <a:fld id="{6B3BBB97-8241-4BEC-B33C-11AA877A83CB}" type="slidenum">
              <a:rPr lang="es-ES" sz="1800" smtClean="0">
                <a:solidFill>
                  <a:prstClr val="white"/>
                </a:solidFill>
                <a:latin typeface="Univers LT Std 57 Cn" panose="020B0506020202050204"/>
              </a:rPr>
              <a:pPr/>
              <a:t>13</a:t>
            </a:fld>
            <a:endParaRPr lang="es-ES" sz="1800" dirty="0">
              <a:solidFill>
                <a:prstClr val="white"/>
              </a:solidFill>
              <a:latin typeface="Univers LT Std 57 Cn" panose="020B0506020202050204"/>
            </a:endParaRPr>
          </a:p>
        </p:txBody>
      </p:sp>
      <p:sp>
        <p:nvSpPr>
          <p:cNvPr id="17" name="1 Título"/>
          <p:cNvSpPr>
            <a:spLocks noGrp="1"/>
          </p:cNvSpPr>
          <p:nvPr>
            <p:ph type="title"/>
          </p:nvPr>
        </p:nvSpPr>
        <p:spPr>
          <a:xfrm>
            <a:off x="838200" y="365125"/>
            <a:ext cx="10515600" cy="949325"/>
          </a:xfrm>
          <a:prstGeom prst="rect">
            <a:avLst/>
          </a:prstGeom>
        </p:spPr>
        <p:txBody>
          <a:bodyPr>
            <a:noAutofit/>
          </a:bodyPr>
          <a:lstStyle/>
          <a:p>
            <a:pPr algn="ctr"/>
            <a:r>
              <a:rPr lang="es-ES" sz="2400" b="1" dirty="0">
                <a:solidFill>
                  <a:srgbClr val="0070C0"/>
                </a:solidFill>
              </a:rPr>
              <a:t>PROCESO DE REVISIÓN DE LAS SUBPARTIDAS </a:t>
            </a:r>
            <a:r>
              <a:rPr lang="es-ES" sz="2400" b="1" dirty="0" smtClean="0">
                <a:solidFill>
                  <a:srgbClr val="0070C0"/>
                </a:solidFill>
              </a:rPr>
              <a:t>CONTROLADAS. (FLEXIBILIZACION DE LAS NORMAS)</a:t>
            </a:r>
            <a:endParaRPr lang="es-ES_tradnl" sz="2400" b="1" dirty="0">
              <a:solidFill>
                <a:srgbClr val="0070C0"/>
              </a:solidFill>
            </a:endParaRPr>
          </a:p>
        </p:txBody>
      </p:sp>
      <p:sp>
        <p:nvSpPr>
          <p:cNvPr id="3" name="2 Rectángulo"/>
          <p:cNvSpPr/>
          <p:nvPr/>
        </p:nvSpPr>
        <p:spPr>
          <a:xfrm>
            <a:off x="1175365" y="1200129"/>
            <a:ext cx="10210800" cy="5293757"/>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s-ES" sz="2400" b="1" dirty="0">
                <a:latin typeface="Arial Narrow" pitchFamily="34" charset="0"/>
              </a:rPr>
              <a:t>Cantidad de subpartidas a revisar al </a:t>
            </a:r>
            <a:r>
              <a:rPr lang="es-ES" sz="2400" b="1" dirty="0">
                <a:solidFill>
                  <a:schemeClr val="accent5"/>
                </a:solidFill>
                <a:latin typeface="Arial Narrow" pitchFamily="34" charset="0"/>
              </a:rPr>
              <a:t>inicio del proceso </a:t>
            </a:r>
            <a:r>
              <a:rPr lang="es-ES" sz="2400" b="1" dirty="0" smtClean="0">
                <a:solidFill>
                  <a:schemeClr val="accent5"/>
                </a:solidFill>
                <a:latin typeface="Arial Narrow" pitchFamily="34" charset="0"/>
              </a:rPr>
              <a:t>3522</a:t>
            </a:r>
          </a:p>
          <a:p>
            <a:pPr marL="342900" indent="-342900" algn="just">
              <a:spcBef>
                <a:spcPts val="600"/>
              </a:spcBef>
              <a:spcAft>
                <a:spcPts val="600"/>
              </a:spcAft>
              <a:buFont typeface="Wingdings" pitchFamily="2" charset="2"/>
              <a:buChar char="§"/>
            </a:pPr>
            <a:r>
              <a:rPr lang="es-ES" sz="2400" b="1" dirty="0" smtClean="0">
                <a:latin typeface="Arial Narrow" pitchFamily="34" charset="0"/>
              </a:rPr>
              <a:t>Liberadas </a:t>
            </a:r>
            <a:r>
              <a:rPr lang="es-ES" sz="2400" b="1" dirty="0">
                <a:latin typeface="Arial Narrow" pitchFamily="34" charset="0"/>
              </a:rPr>
              <a:t>del control en frontera 250 </a:t>
            </a:r>
            <a:r>
              <a:rPr lang="es-ES" sz="2400" b="1" dirty="0" smtClean="0">
                <a:solidFill>
                  <a:srgbClr val="0070C0"/>
                </a:solidFill>
                <a:latin typeface="Arial Narrow" pitchFamily="34" charset="0"/>
              </a:rPr>
              <a:t>(representa </a:t>
            </a:r>
            <a:r>
              <a:rPr lang="es-ES" sz="2400" b="1" dirty="0">
                <a:solidFill>
                  <a:srgbClr val="0070C0"/>
                </a:solidFill>
                <a:latin typeface="Arial Narrow" pitchFamily="34" charset="0"/>
              </a:rPr>
              <a:t>una disminución del 7</a:t>
            </a:r>
            <a:r>
              <a:rPr lang="es-ES" sz="2400" b="1" dirty="0" smtClean="0">
                <a:solidFill>
                  <a:srgbClr val="0070C0"/>
                </a:solidFill>
                <a:latin typeface="Arial Narrow" pitchFamily="34" charset="0"/>
              </a:rPr>
              <a:t>%)</a:t>
            </a:r>
            <a:endParaRPr lang="es-ES" sz="2400" b="1" dirty="0">
              <a:solidFill>
                <a:srgbClr val="0070C0"/>
              </a:solidFill>
              <a:latin typeface="Arial Narrow" pitchFamily="34" charset="0"/>
            </a:endParaRPr>
          </a:p>
          <a:p>
            <a:pPr marL="342900" indent="-342900" algn="just">
              <a:spcBef>
                <a:spcPts val="600"/>
              </a:spcBef>
              <a:spcAft>
                <a:spcPts val="600"/>
              </a:spcAft>
              <a:buFont typeface="Wingdings" pitchFamily="2" charset="2"/>
              <a:buChar char="§"/>
            </a:pPr>
            <a:r>
              <a:rPr lang="es-ES" sz="2400" b="1" dirty="0" smtClean="0">
                <a:solidFill>
                  <a:schemeClr val="accent5"/>
                </a:solidFill>
                <a:latin typeface="Arial Narrow" pitchFamily="34" charset="0"/>
              </a:rPr>
              <a:t>Liberadas por Organismos: </a:t>
            </a:r>
            <a:r>
              <a:rPr lang="es-ES" sz="2400" b="1" dirty="0" smtClean="0">
                <a:latin typeface="Arial Narrow" pitchFamily="34" charset="0"/>
              </a:rPr>
              <a:t>MINSAP </a:t>
            </a:r>
            <a:r>
              <a:rPr lang="es-ES" sz="2400" b="1" dirty="0">
                <a:latin typeface="Arial Narrow" pitchFamily="34" charset="0"/>
              </a:rPr>
              <a:t>(58), CITMA (82). MINEM (56), MINCOM (19), MINDUS (33), MINFAR (2); </a:t>
            </a:r>
            <a:r>
              <a:rPr lang="es-ES" sz="2400" b="1" dirty="0">
                <a:solidFill>
                  <a:schemeClr val="accent5"/>
                </a:solidFill>
                <a:latin typeface="Arial Narrow" pitchFamily="34" charset="0"/>
              </a:rPr>
              <a:t>concentradas en 11 de las 26 </a:t>
            </a:r>
            <a:r>
              <a:rPr lang="es-ES" sz="2400" b="1" dirty="0" smtClean="0">
                <a:solidFill>
                  <a:schemeClr val="accent5"/>
                </a:solidFill>
                <a:latin typeface="Arial Narrow" pitchFamily="34" charset="0"/>
              </a:rPr>
              <a:t>ANC de estos organismos.</a:t>
            </a:r>
          </a:p>
          <a:p>
            <a:pPr marL="342900" indent="-342900" algn="just">
              <a:spcBef>
                <a:spcPts val="600"/>
              </a:spcBef>
              <a:spcAft>
                <a:spcPts val="600"/>
              </a:spcAft>
              <a:buFont typeface="Wingdings" pitchFamily="2" charset="2"/>
              <a:buChar char="§"/>
            </a:pPr>
            <a:r>
              <a:rPr lang="es-ES" sz="2400" b="1" dirty="0" smtClean="0">
                <a:solidFill>
                  <a:schemeClr val="accent5"/>
                </a:solidFill>
                <a:latin typeface="Arial Narrow" pitchFamily="34" charset="0"/>
              </a:rPr>
              <a:t>Se identificaron inicialmente 86 </a:t>
            </a:r>
            <a:r>
              <a:rPr lang="es-ES" sz="2400" b="1" dirty="0">
                <a:solidFill>
                  <a:schemeClr val="accent5"/>
                </a:solidFill>
                <a:latin typeface="Arial Narrow" pitchFamily="34" charset="0"/>
              </a:rPr>
              <a:t>subpartidas </a:t>
            </a:r>
            <a:r>
              <a:rPr lang="es-ES" sz="2400" b="1" dirty="0">
                <a:latin typeface="Arial Narrow" pitchFamily="34" charset="0"/>
              </a:rPr>
              <a:t>arancelarias </a:t>
            </a:r>
            <a:r>
              <a:rPr lang="es-ES" sz="2400" b="1" dirty="0" smtClean="0">
                <a:latin typeface="Arial Narrow" pitchFamily="34" charset="0"/>
              </a:rPr>
              <a:t>que, </a:t>
            </a:r>
            <a:r>
              <a:rPr lang="es-ES" sz="2400" b="1" dirty="0">
                <a:latin typeface="Arial Narrow" pitchFamily="34" charset="0"/>
              </a:rPr>
              <a:t>a criterio de las ANC </a:t>
            </a:r>
            <a:r>
              <a:rPr lang="es-ES" sz="2400" b="1" dirty="0" smtClean="0">
                <a:latin typeface="Arial Narrow" pitchFamily="34" charset="0"/>
              </a:rPr>
              <a:t>eran </a:t>
            </a:r>
            <a:r>
              <a:rPr lang="es-ES" sz="2400" b="1" dirty="0">
                <a:latin typeface="Arial Narrow" pitchFamily="34" charset="0"/>
              </a:rPr>
              <a:t>necesario </a:t>
            </a:r>
            <a:r>
              <a:rPr lang="es-ES" sz="2400" b="1" dirty="0" smtClean="0">
                <a:latin typeface="Arial Narrow" pitchFamily="34" charset="0"/>
              </a:rPr>
              <a:t>desagregar (incluyen </a:t>
            </a:r>
            <a:r>
              <a:rPr lang="es-ES" sz="2400" b="1" dirty="0">
                <a:latin typeface="Arial Narrow" pitchFamily="34" charset="0"/>
              </a:rPr>
              <a:t>productos controlados junto a otros no controlados, lo que crea dificultades a las entidades importadoras y a las ANC en el proceso de gestión de los permisos y </a:t>
            </a:r>
            <a:r>
              <a:rPr lang="es-ES" sz="2400" b="1" dirty="0" smtClean="0">
                <a:latin typeface="Arial Narrow" pitchFamily="34" charset="0"/>
              </a:rPr>
              <a:t>autorizaciones). </a:t>
            </a:r>
          </a:p>
          <a:p>
            <a:pPr marL="342900" indent="-342900" algn="just">
              <a:spcBef>
                <a:spcPts val="600"/>
              </a:spcBef>
              <a:spcAft>
                <a:spcPts val="600"/>
              </a:spcAft>
              <a:buFont typeface="Wingdings" pitchFamily="2" charset="2"/>
              <a:buChar char="§"/>
            </a:pPr>
            <a:r>
              <a:rPr lang="es-ES" sz="2400" b="1" dirty="0" smtClean="0">
                <a:latin typeface="Arial Narrow" pitchFamily="34" charset="0"/>
              </a:rPr>
              <a:t>Finalmente </a:t>
            </a:r>
            <a:r>
              <a:rPr lang="es-ES" sz="2400" b="1" dirty="0" smtClean="0">
                <a:latin typeface="Arial Narrow" pitchFamily="34" charset="0"/>
              </a:rPr>
              <a:t>a partir del trabajo técnico de la CNA se </a:t>
            </a:r>
            <a:r>
              <a:rPr lang="es-ES" sz="2400" b="1" dirty="0" err="1" smtClean="0">
                <a:latin typeface="Arial Narrow" pitchFamily="34" charset="0"/>
              </a:rPr>
              <a:t>aperturaron</a:t>
            </a:r>
            <a:r>
              <a:rPr lang="es-ES" sz="2400" b="1" dirty="0" smtClean="0">
                <a:latin typeface="Arial Narrow" pitchFamily="34" charset="0"/>
              </a:rPr>
              <a:t> </a:t>
            </a:r>
            <a:r>
              <a:rPr lang="es-ES" sz="2400" b="1" dirty="0" smtClean="0">
                <a:solidFill>
                  <a:srgbClr val="0070C0"/>
                </a:solidFill>
                <a:latin typeface="Arial Narrow" pitchFamily="34" charset="0"/>
              </a:rPr>
              <a:t>50 subpartidas con la creación de 129 nuevos grupos nacionales.</a:t>
            </a:r>
          </a:p>
          <a:p>
            <a:pPr marL="342900" indent="-342900" algn="just">
              <a:spcBef>
                <a:spcPts val="600"/>
              </a:spcBef>
              <a:spcAft>
                <a:spcPts val="600"/>
              </a:spcAft>
              <a:buFont typeface="Wingdings" pitchFamily="2" charset="2"/>
              <a:buChar char="§"/>
            </a:pPr>
            <a:endParaRPr lang="es-ES" sz="2400" b="1" dirty="0">
              <a:latin typeface="Arial Narrow" pitchFamily="34" charset="0"/>
            </a:endParaRPr>
          </a:p>
        </p:txBody>
      </p:sp>
    </p:spTree>
    <p:extLst>
      <p:ext uri="{BB962C8B-B14F-4D97-AF65-F5344CB8AC3E}">
        <p14:creationId xmlns:p14="http://schemas.microsoft.com/office/powerpoint/2010/main" val="3775721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descr="Descripción: mince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6280524"/>
            <a:ext cx="2923309" cy="56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 y="-2"/>
            <a:ext cx="9144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5B9BD5"/>
              </a:solidFill>
            </a:endParaRPr>
          </a:p>
        </p:txBody>
      </p:sp>
      <p:sp>
        <p:nvSpPr>
          <p:cNvPr id="11" name="CuadroTexto 10"/>
          <p:cNvSpPr txBox="1"/>
          <p:nvPr/>
        </p:nvSpPr>
        <p:spPr>
          <a:xfrm rot="16200000">
            <a:off x="-105113" y="5476782"/>
            <a:ext cx="1299707" cy="307777"/>
          </a:xfrm>
          <a:prstGeom prst="rect">
            <a:avLst/>
          </a:prstGeom>
          <a:noFill/>
        </p:spPr>
        <p:txBody>
          <a:bodyPr wrap="square" rtlCol="0">
            <a:spAutoFit/>
          </a:bodyPr>
          <a:lstStyle/>
          <a:p>
            <a:r>
              <a:rPr lang="es-MX" sz="1400" b="1" kern="1000" spc="300" dirty="0">
                <a:solidFill>
                  <a:srgbClr val="F1F2F2"/>
                </a:solidFill>
                <a:latin typeface="Univers LT Std 47 Cn Lt" panose="020B0406020202040204" pitchFamily="34" charset="0"/>
              </a:rPr>
              <a:t>MINCEX</a:t>
            </a:r>
            <a:endParaRPr lang="es-ES" sz="1400" b="1" kern="1000" spc="300" dirty="0">
              <a:solidFill>
                <a:srgbClr val="F1F2F2"/>
              </a:solidFill>
              <a:latin typeface="Univers LT Std 47 Cn Lt" panose="020B0406020202040204" pitchFamily="34" charset="0"/>
            </a:endParaRPr>
          </a:p>
        </p:txBody>
      </p:sp>
      <p:sp>
        <p:nvSpPr>
          <p:cNvPr id="2" name="Marcador de número de diapositiva 1"/>
          <p:cNvSpPr>
            <a:spLocks noGrp="1"/>
          </p:cNvSpPr>
          <p:nvPr>
            <p:ph type="sldNum" sz="quarter" idx="12"/>
          </p:nvPr>
        </p:nvSpPr>
        <p:spPr>
          <a:xfrm>
            <a:off x="226572" y="419086"/>
            <a:ext cx="584535" cy="315693"/>
          </a:xfrm>
        </p:spPr>
        <p:txBody>
          <a:bodyPr/>
          <a:lstStyle/>
          <a:p>
            <a:fld id="{6B3BBB97-8241-4BEC-B33C-11AA877A83CB}" type="slidenum">
              <a:rPr lang="es-ES" sz="1800" smtClean="0">
                <a:solidFill>
                  <a:prstClr val="white"/>
                </a:solidFill>
                <a:latin typeface="Univers LT Std 57 Cn" panose="020B0506020202050204"/>
              </a:rPr>
              <a:pPr/>
              <a:t>14</a:t>
            </a:fld>
            <a:endParaRPr lang="es-ES" sz="1800" dirty="0">
              <a:solidFill>
                <a:prstClr val="white"/>
              </a:solidFill>
              <a:latin typeface="Univers LT Std 57 Cn" panose="020B0506020202050204"/>
            </a:endParaRPr>
          </a:p>
        </p:txBody>
      </p:sp>
      <p:sp>
        <p:nvSpPr>
          <p:cNvPr id="17" name="1 Título"/>
          <p:cNvSpPr>
            <a:spLocks noGrp="1"/>
          </p:cNvSpPr>
          <p:nvPr>
            <p:ph type="title"/>
          </p:nvPr>
        </p:nvSpPr>
        <p:spPr>
          <a:xfrm>
            <a:off x="838200" y="365125"/>
            <a:ext cx="10515600" cy="949325"/>
          </a:xfrm>
          <a:prstGeom prst="rect">
            <a:avLst/>
          </a:prstGeom>
        </p:spPr>
        <p:txBody>
          <a:bodyPr>
            <a:noAutofit/>
          </a:bodyPr>
          <a:lstStyle/>
          <a:p>
            <a:pPr algn="ctr"/>
            <a:r>
              <a:rPr lang="es-ES" sz="2400" b="1" dirty="0">
                <a:solidFill>
                  <a:srgbClr val="0070C0"/>
                </a:solidFill>
              </a:rPr>
              <a:t>PROCESO DE REVISIÓN DE LAS SUBPARTIDAS </a:t>
            </a:r>
            <a:r>
              <a:rPr lang="es-ES" sz="2400" b="1" dirty="0" smtClean="0">
                <a:solidFill>
                  <a:srgbClr val="0070C0"/>
                </a:solidFill>
              </a:rPr>
              <a:t>CONTROLADAS. (FLEXIBILIZACION DE LAS NORMAS)</a:t>
            </a:r>
            <a:endParaRPr lang="es-ES_tradnl" sz="2400" b="1" dirty="0">
              <a:solidFill>
                <a:srgbClr val="0070C0"/>
              </a:solidFill>
            </a:endParaRPr>
          </a:p>
        </p:txBody>
      </p:sp>
      <p:sp>
        <p:nvSpPr>
          <p:cNvPr id="3" name="2 Rectángulo"/>
          <p:cNvSpPr/>
          <p:nvPr/>
        </p:nvSpPr>
        <p:spPr>
          <a:xfrm>
            <a:off x="1175365" y="1200129"/>
            <a:ext cx="10210800" cy="3508653"/>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s-ES" sz="2400" b="1" dirty="0">
                <a:latin typeface="Arial Narrow" pitchFamily="34" charset="0"/>
              </a:rPr>
              <a:t>El GT de la CNA </a:t>
            </a:r>
            <a:r>
              <a:rPr lang="es-ES" sz="2400" b="1" dirty="0" smtClean="0">
                <a:latin typeface="Arial Narrow" pitchFamily="34" charset="0"/>
              </a:rPr>
              <a:t>trabaja para según </a:t>
            </a:r>
            <a:r>
              <a:rPr lang="es-ES" sz="2400" b="1" dirty="0">
                <a:latin typeface="Arial Narrow" pitchFamily="34" charset="0"/>
              </a:rPr>
              <a:t>el cronograma establecido </a:t>
            </a:r>
            <a:r>
              <a:rPr lang="es-ES" sz="2400" b="1" dirty="0" smtClean="0">
                <a:latin typeface="Arial Narrow" pitchFamily="34" charset="0"/>
              </a:rPr>
              <a:t>hacer </a:t>
            </a:r>
            <a:r>
              <a:rPr lang="es-ES" sz="2400" b="1" dirty="0">
                <a:latin typeface="Arial Narrow" pitchFamily="34" charset="0"/>
              </a:rPr>
              <a:t>efectiva la actualización a inicios de 2024.</a:t>
            </a:r>
          </a:p>
          <a:p>
            <a:pPr algn="just">
              <a:spcBef>
                <a:spcPts val="600"/>
              </a:spcBef>
              <a:spcAft>
                <a:spcPts val="600"/>
              </a:spcAft>
            </a:pPr>
            <a:endParaRPr lang="es-ES" sz="2400" b="1" dirty="0">
              <a:latin typeface="Arial Narrow" pitchFamily="34" charset="0"/>
            </a:endParaRPr>
          </a:p>
          <a:p>
            <a:pPr marL="342900" indent="-342900" algn="just">
              <a:spcBef>
                <a:spcPts val="600"/>
              </a:spcBef>
              <a:spcAft>
                <a:spcPts val="600"/>
              </a:spcAft>
              <a:buFont typeface="Wingdings" pitchFamily="2" charset="2"/>
              <a:buChar char="§"/>
            </a:pPr>
            <a:r>
              <a:rPr lang="es-ES" sz="2400" b="1" dirty="0">
                <a:latin typeface="Arial Narrow" pitchFamily="34" charset="0"/>
              </a:rPr>
              <a:t>Se trabaja por el MINCEX en los ajustes de las preferencias arancelarias concedidas en virtud de las negociaciones regionales y/o bilaterales y en la actualización de las listas de las </a:t>
            </a:r>
            <a:r>
              <a:rPr lang="es-ES" sz="2400" b="1" dirty="0" err="1">
                <a:latin typeface="Arial Narrow" pitchFamily="34" charset="0"/>
              </a:rPr>
              <a:t>subpartidas</a:t>
            </a:r>
            <a:r>
              <a:rPr lang="es-ES" sz="2400" b="1" dirty="0">
                <a:latin typeface="Arial Narrow" pitchFamily="34" charset="0"/>
              </a:rPr>
              <a:t> controladas por las autoridades a partir de las modificaciones propuestas.</a:t>
            </a:r>
          </a:p>
          <a:p>
            <a:pPr marL="342900" indent="-342900" algn="just">
              <a:spcBef>
                <a:spcPts val="600"/>
              </a:spcBef>
              <a:spcAft>
                <a:spcPts val="600"/>
              </a:spcAft>
              <a:buFont typeface="Wingdings" pitchFamily="2" charset="2"/>
              <a:buChar char="§"/>
            </a:pPr>
            <a:endParaRPr lang="es-ES" sz="2400" b="1" dirty="0">
              <a:latin typeface="Arial Narrow" pitchFamily="34" charset="0"/>
            </a:endParaRPr>
          </a:p>
        </p:txBody>
      </p:sp>
      <p:sp>
        <p:nvSpPr>
          <p:cNvPr id="10" name="CuadroTexto 9"/>
          <p:cNvSpPr txBox="1"/>
          <p:nvPr/>
        </p:nvSpPr>
        <p:spPr>
          <a:xfrm rot="16200000">
            <a:off x="-1318500" y="2596188"/>
            <a:ext cx="3794170" cy="523220"/>
          </a:xfrm>
          <a:prstGeom prst="rect">
            <a:avLst/>
          </a:prstGeom>
          <a:noFill/>
        </p:spPr>
        <p:txBody>
          <a:bodyPr wrap="square" rtlCol="0">
            <a:spAutoFit/>
          </a:bodyPr>
          <a:lstStyle/>
          <a:p>
            <a:pPr algn="ctr"/>
            <a:r>
              <a:rPr lang="es-ES" sz="1400" b="1" kern="1000" spc="300" dirty="0" smtClean="0">
                <a:solidFill>
                  <a:srgbClr val="F1F2F2"/>
                </a:solidFill>
                <a:latin typeface="Univers LT Std 47 Cn Lt" panose="020B0406020202040204" pitchFamily="34" charset="0"/>
              </a:rPr>
              <a:t>NORMATIVAS QUE IMPACTAN EN EL COMERCIO EXTERIOR</a:t>
            </a:r>
            <a:endParaRPr lang="es-ES" sz="700" kern="1000" spc="300" dirty="0">
              <a:solidFill>
                <a:srgbClr val="F1F2F2"/>
              </a:solidFill>
              <a:latin typeface="Univers LT Std 47 Cn Lt" panose="020B0406020202040204" pitchFamily="34" charset="0"/>
            </a:endParaRPr>
          </a:p>
        </p:txBody>
      </p:sp>
    </p:spTree>
    <p:extLst>
      <p:ext uri="{BB962C8B-B14F-4D97-AF65-F5344CB8AC3E}">
        <p14:creationId xmlns:p14="http://schemas.microsoft.com/office/powerpoint/2010/main" val="3489254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667" y="-1"/>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uadroTexto 2"/>
          <p:cNvSpPr txBox="1"/>
          <p:nvPr/>
        </p:nvSpPr>
        <p:spPr>
          <a:xfrm rot="16200000">
            <a:off x="-71273" y="5469702"/>
            <a:ext cx="12997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rPr>
              <a:t>MINCEX</a:t>
            </a:r>
            <a:endParaRPr kumimoji="0" lang="es-ES"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endParaRPr>
          </a:p>
        </p:txBody>
      </p:sp>
      <p:sp>
        <p:nvSpPr>
          <p:cNvPr id="9" name="Marcador de contenido 2"/>
          <p:cNvSpPr txBox="1">
            <a:spLocks/>
          </p:cNvSpPr>
          <p:nvPr/>
        </p:nvSpPr>
        <p:spPr>
          <a:xfrm>
            <a:off x="1254691" y="1019228"/>
            <a:ext cx="10236721" cy="538480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1"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x-none" sz="2400" b="0" i="1" u="none" strike="noStrike" kern="1200" cap="none" spc="0" normalizeH="0" baseline="0" noProof="0" dirty="0">
              <a:ln>
                <a:noFill/>
              </a:ln>
              <a:solidFill>
                <a:prstClr val="white">
                  <a:lumMod val="65000"/>
                </a:prstClr>
              </a:solidFill>
              <a:effectLst/>
              <a:uLnTx/>
              <a:uFillTx/>
              <a:latin typeface="Univers LT Std 45 Light" panose="020B0403020202020204" pitchFamily="34" charset="0"/>
              <a:ea typeface="+mn-ea"/>
              <a:cs typeface="+mn-cs"/>
            </a:endParaRPr>
          </a:p>
        </p:txBody>
      </p:sp>
      <p:sp>
        <p:nvSpPr>
          <p:cNvPr id="10" name="CuadroTexto 9">
            <a:extLst>
              <a:ext uri="{FF2B5EF4-FFF2-40B4-BE49-F238E27FC236}">
                <a16:creationId xmlns:a16="http://schemas.microsoft.com/office/drawing/2014/main" id="{AA6AFEFB-986D-408D-8A52-7E59A4642994}"/>
              </a:ext>
            </a:extLst>
          </p:cNvPr>
          <p:cNvSpPr txBox="1"/>
          <p:nvPr/>
        </p:nvSpPr>
        <p:spPr>
          <a:xfrm rot="16200000">
            <a:off x="-1184965" y="2503346"/>
            <a:ext cx="35689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600" b="1" kern="1000" spc="300" dirty="0" smtClean="0">
                <a:solidFill>
                  <a:srgbClr val="F1F2F2"/>
                </a:solidFill>
                <a:latin typeface="Univers LT Std 47 Cn Lt" panose="020B0406020202040204" pitchFamily="34" charset="0"/>
              </a:rPr>
              <a:t>INVERSION EXTRANJERA</a:t>
            </a:r>
            <a:endParaRPr kumimoji="0" lang="x-none" sz="1600" b="1" i="0" u="none" strike="noStrike" kern="1000" cap="none" spc="300" normalizeH="0" baseline="0" noProof="0" dirty="0">
              <a:ln>
                <a:noFill/>
              </a:ln>
              <a:solidFill>
                <a:srgbClr val="F1F2F2"/>
              </a:solidFill>
              <a:effectLst/>
              <a:uLnTx/>
              <a:uFillTx/>
              <a:latin typeface="Univers LT Std 47 Cn Lt" panose="020B0406020202040204" pitchFamily="34" charset="0"/>
            </a:endParaRPr>
          </a:p>
        </p:txBody>
      </p:sp>
      <p:sp>
        <p:nvSpPr>
          <p:cNvPr id="8" name="Título 1">
            <a:extLst>
              <a:ext uri="{FF2B5EF4-FFF2-40B4-BE49-F238E27FC236}">
                <a16:creationId xmlns:a16="http://schemas.microsoft.com/office/drawing/2014/main" id="{0B538477-5186-4EA3-8073-13AFCB3E53A3}"/>
              </a:ext>
            </a:extLst>
          </p:cNvPr>
          <p:cNvSpPr txBox="1">
            <a:spLocks/>
          </p:cNvSpPr>
          <p:nvPr/>
        </p:nvSpPr>
        <p:spPr>
          <a:xfrm>
            <a:off x="1085310" y="162430"/>
            <a:ext cx="10001991" cy="9607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005DAC"/>
                </a:solidFill>
                <a:effectLst/>
                <a:uLnTx/>
                <a:uFillTx/>
                <a:latin typeface="Univers LT Std 55" panose="020B0603020202020204" pitchFamily="34" charset="0"/>
                <a:ea typeface="+mj-ea"/>
                <a:cs typeface="+mj-cs"/>
              </a:rPr>
              <a:t>INVERSION EXTRANJERA</a:t>
            </a:r>
            <a:endParaRPr kumimoji="0" lang="x-none" sz="2800" b="1" i="0" u="none" strike="noStrike" kern="1200" cap="none" spc="0" normalizeH="0" baseline="0" noProof="0" dirty="0">
              <a:ln>
                <a:noFill/>
              </a:ln>
              <a:solidFill>
                <a:srgbClr val="005DAC"/>
              </a:solidFill>
              <a:effectLst/>
              <a:uLnTx/>
              <a:uFillTx/>
              <a:latin typeface="Univers LT Std 55" panose="020B0603020202020204" pitchFamily="34" charset="0"/>
              <a:ea typeface="+mj-ea"/>
              <a:cs typeface="+mj-cs"/>
            </a:endParaRPr>
          </a:p>
        </p:txBody>
      </p:sp>
      <p:sp>
        <p:nvSpPr>
          <p:cNvPr id="12" name="Marcador de contenido 2">
            <a:extLst>
              <a:ext uri="{FF2B5EF4-FFF2-40B4-BE49-F238E27FC236}">
                <a16:creationId xmlns:a16="http://schemas.microsoft.com/office/drawing/2014/main" id="{AAEA1547-9EF0-4B83-B4EB-F70F9801A5A2}"/>
              </a:ext>
            </a:extLst>
          </p:cNvPr>
          <p:cNvSpPr txBox="1">
            <a:spLocks/>
          </p:cNvSpPr>
          <p:nvPr/>
        </p:nvSpPr>
        <p:spPr>
          <a:xfrm>
            <a:off x="1254690" y="831961"/>
            <a:ext cx="10555597" cy="57141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endParaRPr lang="es-E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kern="100" dirty="0" smtClean="0">
                <a:latin typeface="Calibri" panose="020F0502020204030204" pitchFamily="34" charset="0"/>
                <a:ea typeface="Calibri" panose="020F0502020204030204" pitchFamily="34" charset="0"/>
                <a:cs typeface="Times New Roman" panose="02020603050405020304" pitchFamily="18" charset="0"/>
              </a:rPr>
              <a:t>Las empresas nacen con la </a:t>
            </a:r>
            <a:r>
              <a:rPr lang="es-ES" sz="2400" kern="100" dirty="0">
                <a:latin typeface="Calibri" panose="020F0502020204030204" pitchFamily="34" charset="0"/>
                <a:ea typeface="Calibri" panose="020F0502020204030204" pitchFamily="34" charset="0"/>
                <a:cs typeface="Times New Roman" panose="02020603050405020304" pitchFamily="18" charset="0"/>
              </a:rPr>
              <a:t>facultad </a:t>
            </a:r>
            <a:r>
              <a:rPr lang="es-ES" sz="2400" kern="100" dirty="0" smtClean="0">
                <a:latin typeface="Calibri" panose="020F0502020204030204" pitchFamily="34" charset="0"/>
                <a:ea typeface="Calibri" panose="020F0502020204030204" pitchFamily="34" charset="0"/>
                <a:cs typeface="Times New Roman" panose="02020603050405020304" pitchFamily="18" charset="0"/>
              </a:rPr>
              <a:t>de comercio exterior</a:t>
            </a:r>
          </a:p>
          <a:p>
            <a:pPr algn="just">
              <a:lnSpc>
                <a:spcPct val="107000"/>
              </a:lnSpc>
              <a:spcAft>
                <a:spcPts val="800"/>
              </a:spcAft>
            </a:pPr>
            <a:r>
              <a:rPr lang="es-ES" sz="2400" kern="100" dirty="0" smtClean="0">
                <a:latin typeface="Calibri" panose="020F0502020204030204" pitchFamily="34" charset="0"/>
                <a:ea typeface="Calibri" panose="020F0502020204030204" pitchFamily="34" charset="0"/>
                <a:cs typeface="Times New Roman" panose="02020603050405020304" pitchFamily="18" charset="0"/>
              </a:rPr>
              <a:t>Cumplen lo establecido en las normas de comercio exterior</a:t>
            </a:r>
          </a:p>
          <a:p>
            <a:pPr algn="just">
              <a:lnSpc>
                <a:spcPct val="107000"/>
              </a:lnSpc>
              <a:spcAft>
                <a:spcPts val="800"/>
              </a:spcAft>
            </a:pPr>
            <a:r>
              <a:rPr lang="es-ES" sz="2400" kern="100" dirty="0" smtClean="0">
                <a:latin typeface="Calibri" panose="020F0502020204030204" pitchFamily="34" charset="0"/>
                <a:ea typeface="Calibri" panose="020F0502020204030204" pitchFamily="34" charset="0"/>
                <a:cs typeface="Times New Roman" panose="02020603050405020304" pitchFamily="18" charset="0"/>
              </a:rPr>
              <a:t>Gozan de exenciones arancelarias bajo la Ley 1188 para determinados procesos </a:t>
            </a:r>
            <a:endParaRPr lang="es-E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941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667" y="-1"/>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uadroTexto 2"/>
          <p:cNvSpPr txBox="1"/>
          <p:nvPr/>
        </p:nvSpPr>
        <p:spPr>
          <a:xfrm rot="16200000">
            <a:off x="-71273" y="5469702"/>
            <a:ext cx="12997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rPr>
              <a:t>MINCEX</a:t>
            </a:r>
            <a:endParaRPr kumimoji="0" lang="es-ES"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endParaRPr>
          </a:p>
        </p:txBody>
      </p:sp>
      <p:sp>
        <p:nvSpPr>
          <p:cNvPr id="9" name="Marcador de contenido 2"/>
          <p:cNvSpPr txBox="1">
            <a:spLocks/>
          </p:cNvSpPr>
          <p:nvPr/>
        </p:nvSpPr>
        <p:spPr>
          <a:xfrm>
            <a:off x="1254691" y="1019228"/>
            <a:ext cx="10236721" cy="538480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1"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x-none" sz="2400" b="0" i="1" u="none" strike="noStrike" kern="1200" cap="none" spc="0" normalizeH="0" baseline="0" noProof="0" dirty="0">
              <a:ln>
                <a:noFill/>
              </a:ln>
              <a:solidFill>
                <a:prstClr val="white">
                  <a:lumMod val="65000"/>
                </a:prstClr>
              </a:solidFill>
              <a:effectLst/>
              <a:uLnTx/>
              <a:uFillTx/>
              <a:latin typeface="Univers LT Std 45 Light" panose="020B0403020202020204" pitchFamily="34" charset="0"/>
              <a:ea typeface="+mn-ea"/>
              <a:cs typeface="+mn-cs"/>
            </a:endParaRPr>
          </a:p>
        </p:txBody>
      </p:sp>
      <p:sp>
        <p:nvSpPr>
          <p:cNvPr id="10" name="CuadroTexto 9">
            <a:extLst>
              <a:ext uri="{FF2B5EF4-FFF2-40B4-BE49-F238E27FC236}">
                <a16:creationId xmlns:a16="http://schemas.microsoft.com/office/drawing/2014/main" id="{AA6AFEFB-986D-408D-8A52-7E59A4642994}"/>
              </a:ext>
            </a:extLst>
          </p:cNvPr>
          <p:cNvSpPr txBox="1"/>
          <p:nvPr/>
        </p:nvSpPr>
        <p:spPr>
          <a:xfrm rot="16200000">
            <a:off x="-1184965" y="2411012"/>
            <a:ext cx="356895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000" cap="none" spc="300" normalizeH="0" baseline="0" noProof="0" dirty="0">
                <a:ln>
                  <a:noFill/>
                </a:ln>
                <a:solidFill>
                  <a:srgbClr val="F1F2F2"/>
                </a:solidFill>
                <a:effectLst/>
                <a:uLnTx/>
                <a:uFillTx/>
                <a:latin typeface="Univers LT Std 47 Cn Lt" panose="020B0406020202040204" pitchFamily="34" charset="0"/>
                <a:ea typeface="+mn-ea"/>
                <a:cs typeface="+mn-cs"/>
              </a:rPr>
              <a:t>LA COOPERACIÓN INTERNACIONAL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x-none" sz="1400" b="1" i="0" u="none" strike="noStrike" kern="1000" cap="none" spc="300" normalizeH="0" baseline="0" noProof="0" dirty="0">
              <a:ln>
                <a:noFill/>
              </a:ln>
              <a:solidFill>
                <a:srgbClr val="F1F2F2"/>
              </a:solidFill>
              <a:effectLst/>
              <a:uLnTx/>
              <a:uFillTx/>
              <a:latin typeface="Univers LT Std 47 Cn Lt" panose="020B0406020202040204" pitchFamily="34" charset="0"/>
              <a:ea typeface="+mn-ea"/>
              <a:cs typeface="+mn-cs"/>
            </a:endParaRPr>
          </a:p>
        </p:txBody>
      </p:sp>
      <p:sp>
        <p:nvSpPr>
          <p:cNvPr id="8" name="Título 1">
            <a:extLst>
              <a:ext uri="{FF2B5EF4-FFF2-40B4-BE49-F238E27FC236}">
                <a16:creationId xmlns:a16="http://schemas.microsoft.com/office/drawing/2014/main" id="{0B538477-5186-4EA3-8073-13AFCB3E53A3}"/>
              </a:ext>
            </a:extLst>
          </p:cNvPr>
          <p:cNvSpPr txBox="1">
            <a:spLocks/>
          </p:cNvSpPr>
          <p:nvPr/>
        </p:nvSpPr>
        <p:spPr>
          <a:xfrm>
            <a:off x="1085310" y="162430"/>
            <a:ext cx="10001991" cy="9607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a:ln>
                  <a:noFill/>
                </a:ln>
                <a:solidFill>
                  <a:srgbClr val="005DAC"/>
                </a:solidFill>
                <a:effectLst/>
                <a:uLnTx/>
                <a:uFillTx/>
                <a:latin typeface="Calibri" panose="020F0502020204030204" pitchFamily="34" charset="0"/>
                <a:cs typeface="Calibri" panose="020F0502020204030204" pitchFamily="34" charset="0"/>
              </a:rPr>
              <a:t>COOPERACIÓN INTERNACIONAL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sz="2800" b="1" i="0" u="none" strike="noStrike" kern="1200" cap="none" spc="0" normalizeH="0" baseline="0" noProof="0" dirty="0">
              <a:ln>
                <a:noFill/>
              </a:ln>
              <a:solidFill>
                <a:srgbClr val="005DAC"/>
              </a:solidFill>
              <a:effectLst/>
              <a:uLnTx/>
              <a:uFillTx/>
              <a:latin typeface="Calibri" panose="020F0502020204030204" pitchFamily="34" charset="0"/>
              <a:cs typeface="Calibri" panose="020F0502020204030204" pitchFamily="34" charset="0"/>
            </a:endParaRPr>
          </a:p>
        </p:txBody>
      </p:sp>
      <p:sp>
        <p:nvSpPr>
          <p:cNvPr id="12" name="Marcador de contenido 2">
            <a:extLst>
              <a:ext uri="{FF2B5EF4-FFF2-40B4-BE49-F238E27FC236}">
                <a16:creationId xmlns:a16="http://schemas.microsoft.com/office/drawing/2014/main" id="{AAEA1547-9EF0-4B83-B4EB-F70F9801A5A2}"/>
              </a:ext>
            </a:extLst>
          </p:cNvPr>
          <p:cNvSpPr txBox="1">
            <a:spLocks/>
          </p:cNvSpPr>
          <p:nvPr/>
        </p:nvSpPr>
        <p:spPr>
          <a:xfrm>
            <a:off x="1254690" y="831961"/>
            <a:ext cx="10555597" cy="57141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es-ES" sz="2400" kern="100" dirty="0" smtClean="0">
                <a:effectLst/>
                <a:latin typeface="Calibri" panose="020F0502020204030204" pitchFamily="34" charset="0"/>
                <a:ea typeface="Calibri" panose="020F0502020204030204" pitchFamily="34" charset="0"/>
                <a:cs typeface="Times New Roman" panose="02020603050405020304" pitchFamily="18" charset="0"/>
              </a:rPr>
              <a:t>La </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puesta en vigor del </a:t>
            </a:r>
            <a:r>
              <a:rPr lang="es-ES" sz="2400" u="sng"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Decreto Ley No 16 </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de la cooperación internacional flexibilizó el tratamiento a las importaciones de la cooperación que se recibe mediante las disposiciones incluidas en las </a:t>
            </a:r>
            <a:r>
              <a:rPr lang="es-ES" sz="2400" u="sng" kern="100" dirty="0">
                <a:effectLst/>
                <a:latin typeface="Calibri" panose="020F0502020204030204" pitchFamily="34" charset="0"/>
                <a:ea typeface="Calibri" panose="020F0502020204030204" pitchFamily="34" charset="0"/>
                <a:cs typeface="Times New Roman" panose="02020603050405020304" pitchFamily="18" charset="0"/>
              </a:rPr>
              <a:t>Resoluciones 366/2020 y 164/2021 del MINCEX</a:t>
            </a:r>
            <a:r>
              <a:rPr lang="es-ES" sz="2400" u="sng" kern="100" dirty="0">
                <a:latin typeface="Calibri" panose="020F0502020204030204" pitchFamily="34" charset="0"/>
                <a:ea typeface="Calibri" panose="020F0502020204030204" pitchFamily="34" charset="0"/>
                <a:cs typeface="Times New Roman" panose="02020603050405020304" pitchFamily="18" charset="0"/>
              </a:rPr>
              <a:t>, así como </a:t>
            </a:r>
            <a:r>
              <a:rPr lang="es-ES" sz="2400" u="sng" kern="100" dirty="0">
                <a:effectLst/>
                <a:latin typeface="Calibri" panose="020F0502020204030204" pitchFamily="34" charset="0"/>
                <a:ea typeface="Calibri" panose="020F0502020204030204" pitchFamily="34" charset="0"/>
                <a:cs typeface="Times New Roman" panose="02020603050405020304" pitchFamily="18" charset="0"/>
              </a:rPr>
              <a:t>la Resolución 14/2022 de la AGR</a:t>
            </a:r>
            <a:r>
              <a:rPr lang="es-ES" sz="2400" u="sng" kern="1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2400" kern="100" dirty="0">
                <a:latin typeface="Calibri" panose="020F0502020204030204" pitchFamily="34" charset="0"/>
                <a:ea typeface="Calibri" panose="020F0502020204030204" pitchFamily="34" charset="0"/>
                <a:cs typeface="Times New Roman" panose="02020603050405020304" pitchFamily="18" charset="0"/>
              </a:rPr>
              <a:t>Lo requerido </a:t>
            </a:r>
            <a:r>
              <a:rPr lang="es-ES" sz="2400" b="1" kern="100" dirty="0">
                <a:latin typeface="Calibri" panose="020F0502020204030204" pitchFamily="34" charset="0"/>
                <a:ea typeface="Calibri" panose="020F0502020204030204" pitchFamily="34" charset="0"/>
                <a:cs typeface="Times New Roman" panose="02020603050405020304" pitchFamily="18" charset="0"/>
              </a:rPr>
              <a:t>en el escenario actual </a:t>
            </a:r>
            <a:r>
              <a:rPr lang="es-ES" sz="2400" kern="100" dirty="0">
                <a:latin typeface="Calibri" panose="020F0502020204030204" pitchFamily="34" charset="0"/>
                <a:ea typeface="Calibri" panose="020F0502020204030204" pitchFamily="34" charset="0"/>
                <a:cs typeface="Times New Roman" panose="02020603050405020304" pitchFamily="18" charset="0"/>
              </a:rPr>
              <a:t>es el </a:t>
            </a:r>
            <a:r>
              <a:rPr lang="es-ES" sz="2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dominio de dispuesto</a:t>
            </a:r>
            <a:r>
              <a:rPr lang="es-ES" sz="2400" b="1" kern="100" dirty="0">
                <a:latin typeface="Calibri" panose="020F0502020204030204" pitchFamily="34" charset="0"/>
                <a:ea typeface="Calibri" panose="020F0502020204030204" pitchFamily="34" charset="0"/>
                <a:cs typeface="Times New Roman" panose="02020603050405020304" pitchFamily="18" charset="0"/>
              </a:rPr>
              <a:t>, </a:t>
            </a:r>
            <a:r>
              <a:rPr lang="es-ES" sz="2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su cumplimiento</a:t>
            </a:r>
            <a:r>
              <a:rPr lang="es-ES" sz="2400" kern="100" dirty="0">
                <a:latin typeface="Calibri" panose="020F0502020204030204" pitchFamily="34" charset="0"/>
                <a:ea typeface="Calibri" panose="020F0502020204030204" pitchFamily="34" charset="0"/>
                <a:cs typeface="Times New Roman" panose="02020603050405020304" pitchFamily="18" charset="0"/>
              </a:rPr>
              <a:t>, así como </a:t>
            </a:r>
            <a:r>
              <a:rPr lang="es-ES" sz="2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una actitud proactiva y diligente </a:t>
            </a:r>
            <a:r>
              <a:rPr lang="es-ES" sz="2400" kern="100" dirty="0">
                <a:latin typeface="Calibri" panose="020F0502020204030204" pitchFamily="34" charset="0"/>
                <a:ea typeface="Calibri" panose="020F0502020204030204" pitchFamily="34" charset="0"/>
                <a:cs typeface="Times New Roman" panose="02020603050405020304" pitchFamily="18" charset="0"/>
              </a:rPr>
              <a:t>de las </a:t>
            </a:r>
            <a:r>
              <a:rPr lang="es-ES" sz="2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entidades con responsabilidades</a:t>
            </a:r>
            <a:r>
              <a:rPr lang="es-ES" sz="2400" kern="100" dirty="0">
                <a:latin typeface="Calibri" panose="020F0502020204030204" pitchFamily="34" charset="0"/>
                <a:ea typeface="Calibri" panose="020F0502020204030204" pitchFamily="34" charset="0"/>
                <a:cs typeface="Times New Roman" panose="02020603050405020304" pitchFamily="18" charset="0"/>
              </a:rPr>
              <a:t> en este proceso y una </a:t>
            </a:r>
            <a:r>
              <a:rPr lang="es-ES" sz="2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alta comunicación</a:t>
            </a:r>
            <a:r>
              <a:rPr lang="es-ES" sz="2400" kern="100" dirty="0">
                <a:latin typeface="Calibri" panose="020F0502020204030204" pitchFamily="34" charset="0"/>
                <a:ea typeface="Calibri" panose="020F0502020204030204" pitchFamily="34" charset="0"/>
                <a:cs typeface="Times New Roman" panose="02020603050405020304" pitchFamily="18" charset="0"/>
              </a:rPr>
              <a:t> entre el </a:t>
            </a:r>
            <a:r>
              <a:rPr lang="es-ES" sz="2400" b="1" kern="100" dirty="0">
                <a:latin typeface="Calibri" panose="020F0502020204030204" pitchFamily="34" charset="0"/>
                <a:ea typeface="Calibri" panose="020F0502020204030204" pitchFamily="34" charset="0"/>
                <a:cs typeface="Times New Roman" panose="02020603050405020304" pitchFamily="18" charset="0"/>
              </a:rPr>
              <a:t>receptor cubano de los bienes </a:t>
            </a:r>
            <a:r>
              <a:rPr lang="es-ES" sz="2400" kern="100" dirty="0">
                <a:latin typeface="Calibri" panose="020F0502020204030204" pitchFamily="34" charset="0"/>
                <a:ea typeface="Calibri" panose="020F0502020204030204" pitchFamily="34" charset="0"/>
                <a:cs typeface="Times New Roman" panose="02020603050405020304" pitchFamily="18" charset="0"/>
              </a:rPr>
              <a:t>responsable de la acción, la </a:t>
            </a:r>
            <a:r>
              <a:rPr lang="es-ES" sz="2400" b="1" kern="100" dirty="0">
                <a:latin typeface="Calibri" panose="020F0502020204030204" pitchFamily="34" charset="0"/>
                <a:ea typeface="Calibri" panose="020F0502020204030204" pitchFamily="34" charset="0"/>
                <a:cs typeface="Times New Roman" panose="02020603050405020304" pitchFamily="18" charset="0"/>
              </a:rPr>
              <a:t>empresa importadora </a:t>
            </a:r>
            <a:r>
              <a:rPr lang="es-ES" sz="2400" kern="100" dirty="0">
                <a:latin typeface="Calibri" panose="020F0502020204030204" pitchFamily="34" charset="0"/>
                <a:ea typeface="Calibri" panose="020F0502020204030204" pitchFamily="34" charset="0"/>
                <a:cs typeface="Times New Roman" panose="02020603050405020304" pitchFamily="18" charset="0"/>
              </a:rPr>
              <a:t>cubana, la </a:t>
            </a:r>
            <a:r>
              <a:rPr lang="es-ES" sz="2400" b="1" kern="100" dirty="0">
                <a:latin typeface="Calibri" panose="020F0502020204030204" pitchFamily="34" charset="0"/>
                <a:ea typeface="Calibri" panose="020F0502020204030204" pitchFamily="34" charset="0"/>
                <a:cs typeface="Times New Roman" panose="02020603050405020304" pitchFamily="18" charset="0"/>
              </a:rPr>
              <a:t>misión oficial cubana </a:t>
            </a:r>
            <a:r>
              <a:rPr lang="es-ES" sz="2400" kern="100" dirty="0">
                <a:latin typeface="Calibri" panose="020F0502020204030204" pitchFamily="34" charset="0"/>
                <a:ea typeface="Calibri" panose="020F0502020204030204" pitchFamily="34" charset="0"/>
                <a:cs typeface="Times New Roman" panose="02020603050405020304" pitchFamily="18" charset="0"/>
              </a:rPr>
              <a:t>en el exterior que corresponda y el </a:t>
            </a:r>
            <a:r>
              <a:rPr lang="es-ES" sz="2400" b="1" kern="100" dirty="0">
                <a:latin typeface="Calibri" panose="020F0502020204030204" pitchFamily="34" charset="0"/>
                <a:ea typeface="Calibri" panose="020F0502020204030204" pitchFamily="34" charset="0"/>
                <a:cs typeface="Times New Roman" panose="02020603050405020304" pitchFamily="18" charset="0"/>
              </a:rPr>
              <a:t>donante o suministrador </a:t>
            </a:r>
            <a:r>
              <a:rPr lang="es-ES" sz="2400" kern="100" dirty="0">
                <a:latin typeface="Calibri" panose="020F0502020204030204" pitchFamily="34" charset="0"/>
                <a:ea typeface="Calibri" panose="020F0502020204030204" pitchFamily="34" charset="0"/>
                <a:cs typeface="Times New Roman" panose="02020603050405020304" pitchFamily="18" charset="0"/>
              </a:rPr>
              <a:t>extranjero.</a:t>
            </a:r>
          </a:p>
          <a:p>
            <a:pPr algn="just">
              <a:lnSpc>
                <a:spcPct val="107000"/>
              </a:lnSpc>
              <a:spcAft>
                <a:spcPts val="800"/>
              </a:spcAft>
            </a:pPr>
            <a:endParaRPr lang="es-E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678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667" y="-1"/>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uadroTexto 2"/>
          <p:cNvSpPr txBox="1"/>
          <p:nvPr/>
        </p:nvSpPr>
        <p:spPr>
          <a:xfrm rot="16200000">
            <a:off x="-71273" y="5469702"/>
            <a:ext cx="12997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rPr>
              <a:t>MINCEX</a:t>
            </a:r>
            <a:endParaRPr kumimoji="0" lang="es-ES"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endParaRPr>
          </a:p>
        </p:txBody>
      </p:sp>
      <p:sp>
        <p:nvSpPr>
          <p:cNvPr id="9" name="Marcador de contenido 2"/>
          <p:cNvSpPr txBox="1">
            <a:spLocks/>
          </p:cNvSpPr>
          <p:nvPr/>
        </p:nvSpPr>
        <p:spPr>
          <a:xfrm>
            <a:off x="1254691" y="1019228"/>
            <a:ext cx="10236721" cy="538480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1"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x-none" sz="2400" b="0" i="1" u="none" strike="noStrike" kern="1200" cap="none" spc="0" normalizeH="0" baseline="0" noProof="0" dirty="0">
              <a:ln>
                <a:noFill/>
              </a:ln>
              <a:solidFill>
                <a:prstClr val="white">
                  <a:lumMod val="65000"/>
                </a:prstClr>
              </a:solidFill>
              <a:effectLst/>
              <a:uLnTx/>
              <a:uFillTx/>
              <a:latin typeface="Univers LT Std 45 Light" panose="020B0403020202020204" pitchFamily="34" charset="0"/>
              <a:ea typeface="+mn-ea"/>
              <a:cs typeface="+mn-cs"/>
            </a:endParaRPr>
          </a:p>
        </p:txBody>
      </p:sp>
      <p:sp>
        <p:nvSpPr>
          <p:cNvPr id="10" name="CuadroTexto 9">
            <a:extLst>
              <a:ext uri="{FF2B5EF4-FFF2-40B4-BE49-F238E27FC236}">
                <a16:creationId xmlns:a16="http://schemas.microsoft.com/office/drawing/2014/main" id="{AA6AFEFB-986D-408D-8A52-7E59A4642994}"/>
              </a:ext>
            </a:extLst>
          </p:cNvPr>
          <p:cNvSpPr txBox="1"/>
          <p:nvPr/>
        </p:nvSpPr>
        <p:spPr>
          <a:xfrm rot="16200000">
            <a:off x="-1184965" y="2210957"/>
            <a:ext cx="3568954"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b="1" i="0" u="none" strike="noStrike" kern="1000" cap="none" spc="300" normalizeH="0" baseline="0" noProof="0" dirty="0">
                <a:ln>
                  <a:noFill/>
                </a:ln>
                <a:solidFill>
                  <a:srgbClr val="F1F2F2"/>
                </a:solidFill>
                <a:effectLst/>
                <a:uLnTx/>
                <a:uFillTx/>
                <a:latin typeface="Univers LT Std 47 Cn Lt" panose="020B0406020202040204" pitchFamily="34" charset="0"/>
                <a:ea typeface="+mn-ea"/>
                <a:cs typeface="+mn-cs"/>
              </a:rPr>
              <a:t>LA COOPERACIÓN INTERNACIONAL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x-none" b="1" i="0" u="none" strike="noStrike" kern="1000" cap="none" spc="300" normalizeH="0" baseline="0" noProof="0" dirty="0">
              <a:ln>
                <a:noFill/>
              </a:ln>
              <a:solidFill>
                <a:srgbClr val="F1F2F2"/>
              </a:solidFill>
              <a:effectLst/>
              <a:uLnTx/>
              <a:uFillTx/>
              <a:latin typeface="Univers LT Std 47 Cn Lt" panose="020B0406020202040204" pitchFamily="34" charset="0"/>
              <a:ea typeface="+mn-ea"/>
              <a:cs typeface="+mn-cs"/>
            </a:endParaRPr>
          </a:p>
        </p:txBody>
      </p:sp>
      <p:sp>
        <p:nvSpPr>
          <p:cNvPr id="8" name="Título 1">
            <a:extLst>
              <a:ext uri="{FF2B5EF4-FFF2-40B4-BE49-F238E27FC236}">
                <a16:creationId xmlns:a16="http://schemas.microsoft.com/office/drawing/2014/main" id="{0B538477-5186-4EA3-8073-13AFCB3E53A3}"/>
              </a:ext>
            </a:extLst>
          </p:cNvPr>
          <p:cNvSpPr txBox="1">
            <a:spLocks/>
          </p:cNvSpPr>
          <p:nvPr/>
        </p:nvSpPr>
        <p:spPr>
          <a:xfrm>
            <a:off x="1085310" y="162430"/>
            <a:ext cx="10001991" cy="9607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a:ln>
                  <a:noFill/>
                </a:ln>
                <a:solidFill>
                  <a:srgbClr val="005DAC"/>
                </a:solidFill>
                <a:effectLst/>
                <a:uLnTx/>
                <a:uFillTx/>
                <a:latin typeface="Univers LT Std 55" panose="020B0603020202020204" pitchFamily="34" charset="0"/>
                <a:ea typeface="+mj-ea"/>
                <a:cs typeface="+mj-cs"/>
              </a:rPr>
              <a:t>COOPERACIÓN INTERNACIONAL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sz="2800" b="1" i="0" u="none" strike="noStrike" kern="1200" cap="none" spc="0" normalizeH="0" baseline="0" noProof="0" dirty="0">
              <a:ln>
                <a:noFill/>
              </a:ln>
              <a:solidFill>
                <a:srgbClr val="005DAC"/>
              </a:solidFill>
              <a:effectLst/>
              <a:uLnTx/>
              <a:uFillTx/>
              <a:latin typeface="Univers LT Std 55" panose="020B0603020202020204" pitchFamily="34" charset="0"/>
              <a:ea typeface="+mj-ea"/>
              <a:cs typeface="+mj-cs"/>
            </a:endParaRPr>
          </a:p>
        </p:txBody>
      </p:sp>
      <p:sp>
        <p:nvSpPr>
          <p:cNvPr id="12" name="Marcador de contenido 2">
            <a:extLst>
              <a:ext uri="{FF2B5EF4-FFF2-40B4-BE49-F238E27FC236}">
                <a16:creationId xmlns:a16="http://schemas.microsoft.com/office/drawing/2014/main" id="{AAEA1547-9EF0-4B83-B4EB-F70F9801A5A2}"/>
              </a:ext>
            </a:extLst>
          </p:cNvPr>
          <p:cNvSpPr txBox="1">
            <a:spLocks/>
          </p:cNvSpPr>
          <p:nvPr/>
        </p:nvSpPr>
        <p:spPr>
          <a:xfrm>
            <a:off x="1254690" y="831961"/>
            <a:ext cx="10555597" cy="57141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s-ES" sz="2400" u="sng" kern="100" dirty="0">
                <a:effectLst/>
                <a:latin typeface="Calibri" panose="020F0502020204030204" pitchFamily="34" charset="0"/>
                <a:ea typeface="Calibri" panose="020F0502020204030204" pitchFamily="34" charset="0"/>
                <a:cs typeface="Times New Roman" panose="02020603050405020304" pitchFamily="18" charset="0"/>
              </a:rPr>
              <a:t>En la Resolución 366/2020 del MINCEX</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Artículo 14.</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 Las importaciones de bienes asociados a programas, proyectos y donaciones puntuales de la cooperación internacional que Cuba recibe </a:t>
            </a:r>
            <a:r>
              <a:rPr lang="es-E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 las que median contratos de compraventa internacional,</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 y que se realicen por las entidades importadoras designadas, </a:t>
            </a:r>
            <a:r>
              <a:rPr lang="es-E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cumplen con lo establecido en el país para la actividad de importación. </a:t>
            </a:r>
          </a:p>
          <a:p>
            <a:pPr algn="just">
              <a:lnSpc>
                <a:spcPct val="107000"/>
              </a:lnSpc>
              <a:spcAft>
                <a:spcPts val="800"/>
              </a:spcAft>
            </a:pPr>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Artículo 15.</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 Las importaciones de bienes donados de la cooperación internacional que Cuba recibe en las que </a:t>
            </a:r>
            <a:r>
              <a:rPr lang="es-E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 median contratos de compraventa internacional, </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las </a:t>
            </a:r>
            <a:r>
              <a:rPr lang="es-E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contrapartes oficiales cubanas son responsables de acordar con la entidad importadora designada los aspectos del comercio exterior que informarán a la contraparte oficial extranjera, previo al envío. En estos casos procede la nacionalización de bienes</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56941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667" y="-1"/>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uadroTexto 2"/>
          <p:cNvSpPr txBox="1"/>
          <p:nvPr/>
        </p:nvSpPr>
        <p:spPr>
          <a:xfrm rot="16200000">
            <a:off x="-71273" y="5469702"/>
            <a:ext cx="12997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rPr>
              <a:t>MINCEX</a:t>
            </a:r>
            <a:endParaRPr kumimoji="0" lang="es-ES"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endParaRPr>
          </a:p>
        </p:txBody>
      </p:sp>
      <p:sp>
        <p:nvSpPr>
          <p:cNvPr id="9" name="Marcador de contenido 2"/>
          <p:cNvSpPr txBox="1">
            <a:spLocks/>
          </p:cNvSpPr>
          <p:nvPr/>
        </p:nvSpPr>
        <p:spPr>
          <a:xfrm>
            <a:off x="1254691" y="1019228"/>
            <a:ext cx="10236721" cy="538480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1"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x-none" sz="2400" b="0" i="1" u="none" strike="noStrike" kern="1200" cap="none" spc="0" normalizeH="0" baseline="0" noProof="0" dirty="0">
              <a:ln>
                <a:noFill/>
              </a:ln>
              <a:solidFill>
                <a:prstClr val="white">
                  <a:lumMod val="65000"/>
                </a:prstClr>
              </a:solidFill>
              <a:effectLst/>
              <a:uLnTx/>
              <a:uFillTx/>
              <a:latin typeface="Univers LT Std 45 Light" panose="020B0403020202020204" pitchFamily="34" charset="0"/>
              <a:ea typeface="+mn-ea"/>
              <a:cs typeface="+mn-cs"/>
            </a:endParaRPr>
          </a:p>
        </p:txBody>
      </p:sp>
      <p:sp>
        <p:nvSpPr>
          <p:cNvPr id="10" name="CuadroTexto 9">
            <a:extLst>
              <a:ext uri="{FF2B5EF4-FFF2-40B4-BE49-F238E27FC236}">
                <a16:creationId xmlns:a16="http://schemas.microsoft.com/office/drawing/2014/main" id="{AA6AFEFB-986D-408D-8A52-7E59A4642994}"/>
              </a:ext>
            </a:extLst>
          </p:cNvPr>
          <p:cNvSpPr txBox="1"/>
          <p:nvPr/>
        </p:nvSpPr>
        <p:spPr>
          <a:xfrm rot="16200000">
            <a:off x="-1184965" y="2210957"/>
            <a:ext cx="3568954"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b="1" i="0" u="none" strike="noStrike" kern="1000" cap="none" spc="300" normalizeH="0" baseline="0" noProof="0" dirty="0">
                <a:ln>
                  <a:noFill/>
                </a:ln>
                <a:solidFill>
                  <a:srgbClr val="F1F2F2"/>
                </a:solidFill>
                <a:effectLst/>
                <a:uLnTx/>
                <a:uFillTx/>
                <a:latin typeface="Univers LT Std 47 Cn Lt" panose="020B0406020202040204" pitchFamily="34" charset="0"/>
                <a:ea typeface="+mn-ea"/>
                <a:cs typeface="+mn-cs"/>
              </a:rPr>
              <a:t>LA COOPERACIÓN INTERNACIONAL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x-none" b="1" i="0" u="none" strike="noStrike" kern="1000" cap="none" spc="300" normalizeH="0" baseline="0" noProof="0" dirty="0">
              <a:ln>
                <a:noFill/>
              </a:ln>
              <a:solidFill>
                <a:srgbClr val="F1F2F2"/>
              </a:solidFill>
              <a:effectLst/>
              <a:uLnTx/>
              <a:uFillTx/>
              <a:latin typeface="Univers LT Std 47 Cn Lt" panose="020B0406020202040204" pitchFamily="34" charset="0"/>
              <a:ea typeface="+mn-ea"/>
              <a:cs typeface="+mn-cs"/>
            </a:endParaRPr>
          </a:p>
        </p:txBody>
      </p:sp>
      <p:sp>
        <p:nvSpPr>
          <p:cNvPr id="8" name="Título 1">
            <a:extLst>
              <a:ext uri="{FF2B5EF4-FFF2-40B4-BE49-F238E27FC236}">
                <a16:creationId xmlns:a16="http://schemas.microsoft.com/office/drawing/2014/main" id="{0B538477-5186-4EA3-8073-13AFCB3E53A3}"/>
              </a:ext>
            </a:extLst>
          </p:cNvPr>
          <p:cNvSpPr txBox="1">
            <a:spLocks/>
          </p:cNvSpPr>
          <p:nvPr/>
        </p:nvSpPr>
        <p:spPr>
          <a:xfrm>
            <a:off x="1085310" y="162430"/>
            <a:ext cx="10001991" cy="9607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a:ln>
                  <a:noFill/>
                </a:ln>
                <a:solidFill>
                  <a:srgbClr val="005DAC"/>
                </a:solidFill>
                <a:effectLst/>
                <a:uLnTx/>
                <a:uFillTx/>
                <a:latin typeface="Univers LT Std 55" panose="020B0603020202020204" pitchFamily="34" charset="0"/>
                <a:ea typeface="+mj-ea"/>
                <a:cs typeface="+mj-cs"/>
              </a:rPr>
              <a:t>COOPERACIÓN INTERNACIONAL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sz="2800" b="1" i="0" u="none" strike="noStrike" kern="1200" cap="none" spc="0" normalizeH="0" baseline="0" noProof="0" dirty="0">
              <a:ln>
                <a:noFill/>
              </a:ln>
              <a:solidFill>
                <a:srgbClr val="005DAC"/>
              </a:solidFill>
              <a:effectLst/>
              <a:uLnTx/>
              <a:uFillTx/>
              <a:latin typeface="Univers LT Std 55" panose="020B0603020202020204" pitchFamily="34" charset="0"/>
              <a:ea typeface="+mj-ea"/>
              <a:cs typeface="+mj-cs"/>
            </a:endParaRPr>
          </a:p>
        </p:txBody>
      </p:sp>
      <p:sp>
        <p:nvSpPr>
          <p:cNvPr id="12" name="Marcador de contenido 2">
            <a:extLst>
              <a:ext uri="{FF2B5EF4-FFF2-40B4-BE49-F238E27FC236}">
                <a16:creationId xmlns:a16="http://schemas.microsoft.com/office/drawing/2014/main" id="{AAEA1547-9EF0-4B83-B4EB-F70F9801A5A2}"/>
              </a:ext>
            </a:extLst>
          </p:cNvPr>
          <p:cNvSpPr txBox="1">
            <a:spLocks/>
          </p:cNvSpPr>
          <p:nvPr/>
        </p:nvSpPr>
        <p:spPr>
          <a:xfrm>
            <a:off x="1254690" y="831961"/>
            <a:ext cx="10555597" cy="57141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s-ES" sz="2400" u="sng" kern="100" dirty="0">
                <a:effectLst/>
                <a:latin typeface="Calibri" panose="020F0502020204030204" pitchFamily="34" charset="0"/>
                <a:ea typeface="Calibri" panose="020F0502020204030204" pitchFamily="34" charset="0"/>
                <a:cs typeface="Times New Roman" panose="02020603050405020304" pitchFamily="18" charset="0"/>
              </a:rPr>
              <a:t>En la Resolución 164/2021 del MINCEX</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SEGUNDO:</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 Las entidades designadas para asegurar la importación de los bienes de la cooperación internacional que Cuba recibe, son responsables del estricto cumplimiento de las especificidades y particularidades de los programas, proyectos y donaciones puntuales recogidas en los convenios, acuerdos, otros mecanismos intergubernamentales y términos de referencia según corresponda, para lo cual establecen en sus respectivos sistemas, las indicaciones propias que resulten necesarias.</a:t>
            </a:r>
          </a:p>
        </p:txBody>
      </p:sp>
    </p:spTree>
    <p:extLst>
      <p:ext uri="{BB962C8B-B14F-4D97-AF65-F5344CB8AC3E}">
        <p14:creationId xmlns:p14="http://schemas.microsoft.com/office/powerpoint/2010/main" val="90594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667" y="-1"/>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uadroTexto 2"/>
          <p:cNvSpPr txBox="1"/>
          <p:nvPr/>
        </p:nvSpPr>
        <p:spPr>
          <a:xfrm rot="16200000">
            <a:off x="-71273" y="5469702"/>
            <a:ext cx="12997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rPr>
              <a:t>MINCEX</a:t>
            </a:r>
            <a:endParaRPr kumimoji="0" lang="es-ES"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endParaRPr>
          </a:p>
        </p:txBody>
      </p:sp>
      <p:sp>
        <p:nvSpPr>
          <p:cNvPr id="9" name="Marcador de contenido 2"/>
          <p:cNvSpPr txBox="1">
            <a:spLocks/>
          </p:cNvSpPr>
          <p:nvPr/>
        </p:nvSpPr>
        <p:spPr>
          <a:xfrm>
            <a:off x="1254691" y="1019228"/>
            <a:ext cx="10236721" cy="538480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1"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x-none" sz="2400" b="0" i="1" u="none" strike="noStrike" kern="1200" cap="none" spc="0" normalizeH="0" baseline="0" noProof="0" dirty="0">
              <a:ln>
                <a:noFill/>
              </a:ln>
              <a:solidFill>
                <a:prstClr val="white">
                  <a:lumMod val="65000"/>
                </a:prstClr>
              </a:solidFill>
              <a:effectLst/>
              <a:uLnTx/>
              <a:uFillTx/>
              <a:latin typeface="Univers LT Std 45 Light" panose="020B0403020202020204" pitchFamily="34" charset="0"/>
              <a:ea typeface="+mn-ea"/>
              <a:cs typeface="+mn-cs"/>
            </a:endParaRPr>
          </a:p>
        </p:txBody>
      </p:sp>
      <p:sp>
        <p:nvSpPr>
          <p:cNvPr id="10" name="CuadroTexto 9">
            <a:extLst>
              <a:ext uri="{FF2B5EF4-FFF2-40B4-BE49-F238E27FC236}">
                <a16:creationId xmlns:a16="http://schemas.microsoft.com/office/drawing/2014/main" id="{AA6AFEFB-986D-408D-8A52-7E59A4642994}"/>
              </a:ext>
            </a:extLst>
          </p:cNvPr>
          <p:cNvSpPr txBox="1"/>
          <p:nvPr/>
        </p:nvSpPr>
        <p:spPr>
          <a:xfrm rot="16200000">
            <a:off x="-1184965" y="2210957"/>
            <a:ext cx="3568954"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b="1" i="0" u="none" strike="noStrike" kern="1000" cap="none" spc="300" normalizeH="0" baseline="0" noProof="0" dirty="0">
                <a:ln>
                  <a:noFill/>
                </a:ln>
                <a:solidFill>
                  <a:srgbClr val="F1F2F2"/>
                </a:solidFill>
                <a:effectLst/>
                <a:uLnTx/>
                <a:uFillTx/>
                <a:latin typeface="Univers LT Std 47 Cn Lt" panose="020B0406020202040204" pitchFamily="34" charset="0"/>
                <a:ea typeface="+mn-ea"/>
                <a:cs typeface="+mn-cs"/>
              </a:rPr>
              <a:t>LA COOPERACIÓN INTERNACIONAL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x-none" b="1" i="0" u="none" strike="noStrike" kern="1000" cap="none" spc="300" normalizeH="0" baseline="0" noProof="0" dirty="0">
              <a:ln>
                <a:noFill/>
              </a:ln>
              <a:solidFill>
                <a:srgbClr val="F1F2F2"/>
              </a:solidFill>
              <a:effectLst/>
              <a:uLnTx/>
              <a:uFillTx/>
              <a:latin typeface="Univers LT Std 47 Cn Lt" panose="020B0406020202040204" pitchFamily="34" charset="0"/>
              <a:ea typeface="+mn-ea"/>
              <a:cs typeface="+mn-cs"/>
            </a:endParaRPr>
          </a:p>
        </p:txBody>
      </p:sp>
      <p:sp>
        <p:nvSpPr>
          <p:cNvPr id="8" name="Título 1">
            <a:extLst>
              <a:ext uri="{FF2B5EF4-FFF2-40B4-BE49-F238E27FC236}">
                <a16:creationId xmlns:a16="http://schemas.microsoft.com/office/drawing/2014/main" id="{0B538477-5186-4EA3-8073-13AFCB3E53A3}"/>
              </a:ext>
            </a:extLst>
          </p:cNvPr>
          <p:cNvSpPr txBox="1">
            <a:spLocks/>
          </p:cNvSpPr>
          <p:nvPr/>
        </p:nvSpPr>
        <p:spPr>
          <a:xfrm>
            <a:off x="1085310" y="162430"/>
            <a:ext cx="10001991" cy="9607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a:ln>
                  <a:noFill/>
                </a:ln>
                <a:solidFill>
                  <a:srgbClr val="005DAC"/>
                </a:solidFill>
                <a:effectLst/>
                <a:uLnTx/>
                <a:uFillTx/>
                <a:latin typeface="Univers LT Std 55" panose="020B0603020202020204" pitchFamily="34" charset="0"/>
                <a:ea typeface="+mj-ea"/>
                <a:cs typeface="+mj-cs"/>
              </a:rPr>
              <a:t>COOPERACIÓN INTERNACIONAL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sz="2800" b="1" i="0" u="none" strike="noStrike" kern="1200" cap="none" spc="0" normalizeH="0" baseline="0" noProof="0" dirty="0">
              <a:ln>
                <a:noFill/>
              </a:ln>
              <a:solidFill>
                <a:srgbClr val="005DAC"/>
              </a:solidFill>
              <a:effectLst/>
              <a:uLnTx/>
              <a:uFillTx/>
              <a:latin typeface="Univers LT Std 55" panose="020B0603020202020204" pitchFamily="34" charset="0"/>
              <a:ea typeface="+mj-ea"/>
              <a:cs typeface="+mj-cs"/>
            </a:endParaRPr>
          </a:p>
        </p:txBody>
      </p:sp>
      <p:sp>
        <p:nvSpPr>
          <p:cNvPr id="12" name="Marcador de contenido 2">
            <a:extLst>
              <a:ext uri="{FF2B5EF4-FFF2-40B4-BE49-F238E27FC236}">
                <a16:creationId xmlns:a16="http://schemas.microsoft.com/office/drawing/2014/main" id="{AAEA1547-9EF0-4B83-B4EB-F70F9801A5A2}"/>
              </a:ext>
            </a:extLst>
          </p:cNvPr>
          <p:cNvSpPr txBox="1">
            <a:spLocks/>
          </p:cNvSpPr>
          <p:nvPr/>
        </p:nvSpPr>
        <p:spPr>
          <a:xfrm>
            <a:off x="1254690" y="831961"/>
            <a:ext cx="10555597" cy="57141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s-ES" sz="2400" u="sng" kern="100" dirty="0">
                <a:latin typeface="Calibri" panose="020F0502020204030204" pitchFamily="34" charset="0"/>
                <a:ea typeface="Calibri" panose="020F0502020204030204" pitchFamily="34" charset="0"/>
                <a:cs typeface="Times New Roman" panose="02020603050405020304" pitchFamily="18" charset="0"/>
              </a:rPr>
              <a:t>E</a:t>
            </a:r>
            <a:r>
              <a:rPr lang="es-ES" sz="2400" u="sng" kern="100" dirty="0">
                <a:effectLst/>
                <a:latin typeface="Calibri" panose="020F0502020204030204" pitchFamily="34" charset="0"/>
                <a:ea typeface="Calibri" panose="020F0502020204030204" pitchFamily="34" charset="0"/>
                <a:cs typeface="Times New Roman" panose="02020603050405020304" pitchFamily="18" charset="0"/>
              </a:rPr>
              <a:t>n la Resolución 14/2022 de la AGR:</a:t>
            </a:r>
            <a:endParaRPr lang="es-E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Actualiza los requisitos y condiciones a cumplir ante la Aduana para la formalización de las mercancías que arriban al país como parte de la cooperación internacional que Cuba recibe, con el objetivo de propiciar la mayor agilidad de este proceso, </a:t>
            </a:r>
          </a:p>
          <a:p>
            <a:pPr algn="just">
              <a:lnSpc>
                <a:spcPct val="107000"/>
              </a:lnSpc>
              <a:spcAft>
                <a:spcPts val="800"/>
              </a:spcAft>
            </a:pPr>
            <a:r>
              <a:rPr lang="es-E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Esta normativa aligera los trámites para el </a:t>
            </a:r>
            <a:r>
              <a:rPr lang="es-ES" sz="2400"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desaduanamiento</a:t>
            </a:r>
            <a:r>
              <a:rPr lang="es-E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de mercancías de la cooperación internacional que se recibe, con alcance a los donativos puntuales y a los bienes de proyectos</a:t>
            </a:r>
            <a:r>
              <a:rPr lang="es-ES" sz="2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94348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 y="-2"/>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rot="16200000">
            <a:off x="-127286" y="5340072"/>
            <a:ext cx="1497412" cy="307777"/>
          </a:xfrm>
          <a:prstGeom prst="rect">
            <a:avLst/>
          </a:prstGeom>
          <a:noFill/>
        </p:spPr>
        <p:txBody>
          <a:bodyPr wrap="square" rtlCol="0">
            <a:spAutoFit/>
          </a:bodyPr>
          <a:lstStyle/>
          <a:p>
            <a:r>
              <a:rPr lang="es-MX" sz="1400" b="1" spc="600" dirty="0" smtClean="0">
                <a:solidFill>
                  <a:srgbClr val="F1F2F2"/>
                </a:solidFill>
                <a:latin typeface="Univers LT Std 45 Light" panose="020B0403020202020204" pitchFamily="34" charset="0"/>
              </a:rPr>
              <a:t>MINCEX</a:t>
            </a:r>
            <a:endParaRPr lang="es-ES" sz="1400" b="1" spc="600" dirty="0">
              <a:solidFill>
                <a:srgbClr val="F1F2F2"/>
              </a:solidFill>
              <a:latin typeface="Univers LT Std 45 Light" panose="020B0403020202020204" pitchFamily="34" charset="0"/>
            </a:endParaRPr>
          </a:p>
        </p:txBody>
      </p:sp>
      <p:sp>
        <p:nvSpPr>
          <p:cNvPr id="13" name="CuadroTexto 12"/>
          <p:cNvSpPr txBox="1"/>
          <p:nvPr/>
        </p:nvSpPr>
        <p:spPr>
          <a:xfrm rot="16200000">
            <a:off x="-1777652" y="2253734"/>
            <a:ext cx="4743450" cy="369332"/>
          </a:xfrm>
          <a:prstGeom prst="rect">
            <a:avLst/>
          </a:prstGeom>
          <a:noFill/>
        </p:spPr>
        <p:txBody>
          <a:bodyPr wrap="square" rtlCol="0">
            <a:spAutoFit/>
          </a:bodyPr>
          <a:lstStyle/>
          <a:p>
            <a:pPr algn="ctr"/>
            <a:r>
              <a:rPr lang="es-ES" b="1" kern="1000" spc="300" dirty="0" smtClean="0">
                <a:solidFill>
                  <a:schemeClr val="bg1"/>
                </a:solidFill>
                <a:latin typeface="Arial" pitchFamily="34" charset="0"/>
                <a:cs typeface="Arial" pitchFamily="34" charset="0"/>
              </a:rPr>
              <a:t>COMERCIO EXTERIOR</a:t>
            </a:r>
            <a:endParaRPr lang="es-ES" b="1" kern="1000" spc="300" dirty="0">
              <a:solidFill>
                <a:schemeClr val="bg1"/>
              </a:solidFill>
              <a:latin typeface="Arial" pitchFamily="34" charset="0"/>
              <a:cs typeface="Arial" pitchFamily="34" charset="0"/>
            </a:endParaRPr>
          </a:p>
        </p:txBody>
      </p:sp>
      <p:sp>
        <p:nvSpPr>
          <p:cNvPr id="6" name="AutoShape 4" descr="data:image/jpeg;base64,/9j/4AAQSkZJRgABAQAAAQABAAD/2wCEAAoGBxAQDxYREhIXFhYWFxIUGRcXERwZGREYFhoZGBYUFxYcICoiGhwpHRQZJDgjKC0uNDExGCFDOzYxOio0PS4BCwsLDw4PGRERGTQhHyc6Ljo6MjowLjo6MC4zOjg6MC4vLjo6MC4uLi4zLjAuLjAyMDU0LjM4MDo6Ljo4Li47Ov/AABEIAIkBLAMBIgACEQEDEQH/xAAbAAEAAwEBAQEAAAAAAAAAAAAABQYHBAEDAv/EAEQQAAIBAwMDAgQDBQMHDQAAAAECAwAEEQUSIQYTMSJBBxRRYSMygRVCYnGRFlKhJDZydLGz0RczNUNEU2NzgoOissH/xAAaAQEBAQEBAQEAAAAAAAAAAAAAAQQCAwUG/8QAJREBAAMAAQMDBAMAAAAAAAAAAAECEQMEIUESMcETUWGBFKHh/9oADAMBAAIRAxEAPwDZqUpQKUpQKUpQKUpQKUpQKUpQKUpQKUpQKUpQKUpQKUpQKUpQKUpQKUpQKUpQKUpQKUpQKUpQKUpQKUpQeUryovqPW0sohI4J3OiAD+Lyf0UMf0o5taKxspalV7RuqEu764tokJW2CK0ueGlYsGQDHgbCM+5B4wATYaOnlK5Lq5KsFVdzEMcbtoAXGTn9RUZ+3DjuZXBbb2/3sf3t2ceftj71525K1nJdRWZ9k9SuS0ui7MrLtZdpIzkYbOCD+hrqrqLRMbCTGPaVSesetJ9OugptxJAY93pbbIHyckE5UrwOMAjOc+1T3THUcGowmeDdtDtGd67SGUA+M+MMD+tda4raLbnhM0pSjopSlApSlApSlApSlApSlApSlApSlApSlApSlApSlApSlApSlApSlB+TVT6k7eoq0MZJaC4hEgA9mOxiPsA7c/wNVkv7lIomkkbaiAsx+gH2HJ/kKzqOSeC7v+xlpJIyYtp4L3EiCFwfGAZc58cGks/NbZiviVn6NNjFJPa2z9yVHMtzIF4M0rNlS3jIKkbRnaFwec1ZXOBk+1V7oPpVNMte1u3yud8sn99sYwuedo8D+ZPvViYZqeGhWe0HZd0bYAeQuAS8yD2CjnJyOPPPtX5s+prCfbHEhkRg5LRosixhMbu5sJKH1DGQCfbxX0hk7MqE7yfWjR7Se2meNp9wMD65qO6l6S0+6b5uOYWs65k78LBST53SLxk++eD9SazcXp777vW+9sSBiEcjBV3AFJBKDkxx8E4+owD48j61ZAcis96D1CW8t2eV9zCYwqI0KpPEpXLkeFBJc44A5AAHA0MCu+KMmYj2S/jVS676YN0omiXMygLjfgMgJOADxuy31Hk/aov4U2ps/mIpT2y842RucHIRC21T/wCYvjyMVdNZ1D5eBpdjybceiNdzHJA4H65qm9T3JvJ7GS2BJZpRggqY2Vow4fbyuPc/avafdi5KfSn6tfPbPu0GleLXtVpV+HrOze/Onhm74LLgxnaSq7yA/jwD/Sl51nZRXy2DO3eYxqAEJUGTlQW8Dgg/qKy6+Zo7681FRzbanBuP/hbpY3H6kIP1r6EGS8s9RP8A2vVJWUnz2UkhiiU/yCuP6VNXGoL1bama5hy++1RpZfQcBVG47T+8cHxXmhdXWd7BLPC5Kw53goQygLuztPJBGcH3wfpVHh/6U1z/AFWX/dioLRVfT7W1vl4gvIZ7S4+ivulWKU/oAc/RH/vU0xpsnXVitpDdln7U8hijPbOSyllOV9hlDzXvUXXNjYSCKZ2MpAbtxoXYA+C2OB48E5rNL7/N3TP9al/3k9XHqfpy/g1CTVdPeMu0YWWGUfmCKgwh+hESHGVPpPPOKaJO8+IunQwQTu8my4Epj/CbJ7TBHyPbk/rX50v4labcyiGJ5C5WRhmJgMRqztyfshrzQ+pBqWjzXGztt27iN1HIDqhJKnyQQQftnHOM1wfC7/N39Lv/AOz0HTF8V9KdlUPLliAPwG8ngf7a69a+INhaXD28plMkYUsEhZgoZQwOR7YYf1qofCtNYNlEbZrUW3dbcJe53cbh3Nu0FfGcf417eXN7F1JfPZRRyyiCPKSMQNvbtySuCMtkLxkeTTTF1frewFib4SloQwjJVGLKxwNrIRkHkHn2IPg10a31TZ2cCXE8u1ZACg2kvJkA+lBz4IyfAyM1lPai/stNLG5Z5blGlG0KI3BUbFUHGNu05/i9vAnJcHqLThPjYLSIxBvy79khU88bt4/nkJ9qaYuPT3XNhfyGGGRllAJ7ciFGIHJK54bjnAOcVZKzb4jqo1rSzDjvmUb8fmMXcQDd/DjvfpurSaqFKUoFKUoFKUoFKUoFKUoFKUoIXrKzaaxmRfO3cAPJ2EPgfc7cfrVa6S1OGGwN/MSPl0khJHJkQsjxoM+TlwqjI/NVr1vWYbRVaYlVdtm4KSAcZ5xyPB/pVD690Z/lI7azIdL28idAp4GY3ZwccdsGNXyPAB+nMlmtSJ5otE+O/wALf0L1BJqFp8y8Yj3SSqqgk4RTgZY+TweePFWGozpvS4rS0jt4jlYl2bv7zAnuMceCX3Ej6k1J1WlQviH1utnKlvbo0t3wAq8qgkxtVlAJZiQpCDB8cjIzTNP0q6vr+O21GV1Usd8MbBQuELgHbkew55PJ5rt+IWi3dhqv7VijMsW+OXOCRGygKySY5VTt4bwMj3HPmk9RwPqaahKezEzFju9XbLRmMAlRyNx8/wCyvG0RsS+h0fHW9eTfFZn9tS0bR4rSPZEMLwAPYAeAAP5n+tSNfGCdHUOjBlYBlZWBVgfBBHBH3r7V6RWIjIYJmZ7yheqOoFsYhIyFyxKqAQPVgkbiTwOPIBqn2XXW27Z+2qRSOGbOSw4Vd/pB52Io2geferp1HoiXkJjfgjlWAXIPnG4qdoJAzj6VnFx0nLA+LqWOGMDPd3bg/wDDGnDM32wKTr5nVfyPXWKd4+Wk9P60l7F3YwwAZlwwweP5E1KVE9NWUENrGsDboyN4c4zIG5DHAGTjHt7Cpaum/ji0Vj1e6up0TZiK6iIdlu5DLLl+dxbflSANvqOa9uujbR47WPDqtoyPEFfHKYI3kj1cqD/WqX09ptxqd/qSvqF5D2Ll1iEV0wRQ0kwAKH90CMAAY9/08tOpb0WWp2VxMzT2iNsnQlHZQxXJZcEHhSD59Rz45j0Xdej7UT3M/wCJvu42il9fG1htO0Y4OB96/SdI2o079nEM0GGAy3rGXMgYNjyGORx7CqF0Hd280tsX1m7a5YqWtmmlaNmGSY2yMFcD3NWb4uald29gHt2dAZVWWSMeqOMg8g/u5baN2R5AyM0R2y9BWTWkFoTL2reRpU/E9W5izHcccjLnivlr3w7sry4e4kedXk27wk2Fk2qFAKkHjCgYGK5vhzDbFnmttTuLpSiq0U8xYwsTneUOCpOMZx7Hk1Udf6hvPnZ9Rjnm+Wtby3t+0srCKREDCUlQdpyyD257o+gorULHQreC0+UhTZEVdMA84fO47jkljknJr8aJ07BZ2nykW7tfiD1NlvxCS3OPuaq/xO1KWObTTDNIiy3Khu3IyiVC0eA20jcuD4P1rv8Ai1dyw6TLJDI8bh4QGjdkYZkUEBlII44ojlT4SaaowHuAPtcY/wDyrDa9OQRX8t+u/vTII2y3o2gIBhccH8Jf8aq/xDv54un4pY5pEkItcyJKyudyjdl1IJzXB1AZ7nWLGz+buIo5rRHfszshLKs77/cFiYwMkHigsn/J5Y/LTWw7oimlWZlEn5GU5GzjgeBjnhRXbrvSFnewpDMhPaAEbq2148ADhh9do4ORwOOBVWtby80nV4LKW6kube6GEMx3SRMcges8n1Bfthjxkc9XxjvZooLYRTyQh7lUdo5WjOwq2csCOPfnjiipnpzoazsZTOgeSYgjuzSb3UEYIU4AHHGcZxx4qS1rXraz7ffcqZXEcaqjO8jnwqogLH+nuPrVE6c1GSDXEsre/lvbeSJ3kMs3eMLKrniUcfmVBxgfiYPOK7vg7ezT6bLJNK8rrPKqvJIzso7URwrMSQOScfeiL+DXtYmuuXn9me98zOZfm9nc+Yk3ldmdnc3btufbNSfTGpt+1oIdP1C4uoWRmuBcyllTGc7C4U58H0jzjkgnDVxrNKofw9v5pdS1VJJpHWOdVRXkZliHcuBhFJwowo4GPA+lea5fTL1PZwLLIImt3ZohIwjc7bnlowdpPpHJHsPpTUX2lZjoou9fmnna8mtrWKQxRx277GfHOWb64KnkHluMY5n9ec6Rok348srosipLLIWk3ysVj9X8O8ePZKC30rNvhre3dvfy2F5LLI0kEFxGZZWcqdqmRF3EnzIR/wC0a0mqFKUoFKUoI3XtLju4GhfgN4PurDkMP1ql6Mk1i72065MaTz2z+V3hGD7P5q5JU+Ofrk2rq7THubYrExWRCHQhtuSM5XI+oJH88fSqNo/VMkUohvVLojEZcHuQkgqWz5YYZgQcnBOPoZPuwdReK8kTPb8/Epz4OzvJYSlyT/lU+0k+QQhPP+kW/wAau9ZXqV/Jo8dhFG3oWeSSQggiZJZXGSR5/DckfTK/StUpDXS0TGR4eVk2t6FDc6tNaEiKNsnKBVEeIxIGx4xuGT4zk/zq+9ZdSxabameRSxJCRoDgyOckLn2GAST9B7ng4+r6jrV6xjCRNMDnBZE2BQpBblmBUcgZzk8fTm8bj6HScno9fbdiY/1YfgRrEvelsycxbDOo9o2DKrBfoG7gOP4fuc69VW6D6Mh0uJsN3JpMdyTGBgZwiL+6oyfuT59gLTXUMkqz1tr8llGhiUFnfHqRigUA5yQRg5xgZ+vHFZpL8R7l7pCYY5ANkUisg3zKuRJGCSUQMTuyFHIXJwK0D4jRxzxJahXaeQO0SKxVXKgbwx8flJI9/wCWayfpnTJX3bYmZ9+wgISUI9ODxwckj+tSZY+a1+KZvPeO2Q3nSb6KWJTGVwABtVgdmOCvp4wCCMjjjiu6ql8OtEktoXkkBVpCp2nIKqucBlKghslvcjxVtqw9+K9r0i1oyZZlpNlrGn3t/JDpwmFzO8iO11EiqoklZWK7ssCJQcekjH9Oi06Iu49Pv5Jdst5eKxKowCrklggZsDOWOfbgAeMnR6Ux6M46Ri1W2W2gfSIgqGNHuDcwl1Qth5cKckhSTgecVbOqby+ijRrO1W5JbEiNKqejac7SxAznH19+Km6VRmfT/T2oJeXOpCzS1YwSJDbRyoe5IQu3cQQgBZATnHOOPc8mm/C1zpTd1plu2WV+z3x2jICTErAHaSQqZOeCftWr0qYusr1jp/VZbDTALUtPaOd6GaIemIqIiW7mDuVB4JPmpfUbXVNVs7i1urNLXKI0T/MLIGkRwwVghJUHbjP396vtKYjK9Q0rW9QtIdNmtFgjjMQkuDOjB1jG1SsaknOOcDOTj8tSPVOj38WsW17aWZuI4IO1t76R5J7ybSWORgSg52n/AIaHSmLqg6T05f3mpx6jqKJCIFIht0kDkHnBdhxwWzkHkgcADnp+KWgXF9HbJDD3dlwryDei4jwQxO9hkc+BmrrSmIjtL0S1tQRbwRxbvJSMKW+m4gZNZ/pOl6zpKXFnbWi3EUju8M3fRO3uULl0YgkhVXjjkHBINajSqMt1boO7j6fjsoU7s/eE0gV1AGQwO0uVBAG0ffBro/YOo3+o2lzLZJZJbFWZu+kkk20qdn4ft6MYOMB35OcVpVKmLrMdOsdZsL++mg08TJczl1ZrmJPSryFSBvzyJPBx4rvfSNQn1uxv5LftolsVmxKhEMhWcGP825uZF5AI5q/0piM2sNH1XRriYWdul3azOZAneWN4j7D1HzjAyA2Qq/l8V9urdM1PVLezhkteyDOZLoLPG3YRW2Jg7suTG7NwDyBWh0pgza86GnstSs7qxE06q7LP3Z0Zo4zhSQXKkjZJJwM8gfWtJpSqFKUoFKUoPzVC6o1dFl7d9YKynOyVH5Zf4GwCD9RuH/G+1SuudedCYGsjJHxl5Adjf6DL4P8AFkEH2qT7MvVdqbufrVU6iSC6toI4pi3anjQJINsixSOgwT4bac/lz6SPpWpftaDv/L9wCTAbYQQWB5ypPDeD4z4NZLFpqTt/k7tk/wDVyI2R9hIgKkfc7Klr7TbuREEoZLqL/m2LAm4RfUFVwSDKhyQM5IPvikSx8PU3rEx6Vk+KPTT6jY7YuZYnEqLnHc4KsmTwCQ2R9wPrVT6D1PdfxNOBC4jFttb0/iRqsSrtIG1js/L9eK0PQtW71ks7A5CtvVVJbcmQ4CDJJypwPPisq+IeoWV1PM6TB90UfaCZ3GYMihCnkHG7II4/nXNvD9B0N6zW8/estsqN6kvHgtJZEIDKpILAkA/+nn3qp9T67dW2k20T7hczRRK7FAwGAgnEu4jDFWPjJznxVP6Kv5LGZzJPI0cylZMEE5xtSX1qxJVSeBj28gYPU2fN5uelI9M2yZfW31+7jBCzyDIAyXJOACAATnA9Z4+uPpWjdF6rFNAibo+7t3uqHkkn1O/A9ZJG7zyfPNUo9D3pdhGgKDG12YJvU4IO0+oHnwfvVu6J6Waz3SSkGVgVwM4RQ31zhs7VPgEZqV187o4545MtE5+fha69pSun2VFXWNTkhvLqOeBVtp7yMRPbnDpbsfzSiQFSVHnFT69TW620E8zGM3EaSJHtZ5DuQOyqiAs20MMkDjjNUxenBcWWoSr3O8l5qEkamRzFI0chdFa3YmJwxGOVOc11ajfMbyC/knktYZ7KFVmWJHWOQuZHgkLowjyGU5OM7CM8VFW/+0Vn2UuO+nakbYsmfSW59JP7pGxs5xjac1+dJ6ks7qRooZgzqocoVZGKngOocAsuf3hkciqRrdvbx2UEkcr3SS6tbzuTEMyMeJFSNUUMDsJwB6ix+tTL38V/qlnJaHuC3Fy80qqwWNJIyiRFiACxcg7PI2E4oiVu9YDxx3cVwiWad15pNpLOIyU7agr6V3BtzefSAPORx6j1KLfVe3LLtgNmsoXZkvK0xUFQoLsxUH0jPAJxxVVfUo4tBudNYP8ANRi8RohGxbBlkk7ucY7exg27x9MkgGbvr2K21tJ5wRGNPRO7sJWFnmYjewB2AhSMnjkD35K7+p+p1bSJ7uxmBKYUOFBKMHVWVlcelsHww9xUtFeP8+8Hdj2CCOQRBG7qlnZTIXztKHbjHnIP60PWx37TWLuJG7E5s1iOwr3mh2rLKqkZKkkDd77DU1r1nLNqN7HDkSSaUsaHx62knAG48A5I59s0RPWXVNjPKIYZw7kso2o5RioJYCUDYSAp/e9q9s+qbKWZYEly77tgKOol28t23ZQr4HPpJ4qL6Z6mtPloraIFJ0j2fKsjJIjRRktGwI9PKkbjwf1qtHVXu/kJHuZJZvnLZ5oFgCRWRO9Sjfh71YFig3uS3JxjwGk315FBE0srqiINzOxwFH3J/pVXk6sSfUrKK2mzHJ813UKbWYLFviYrIocLkEgjAOD5xXR8RoXNvDIFZ44bq2nmRVLFoo2O/wBA5YAlWx/DUbdatBeaxp0tuTIifOq0ojYJl4cqgcgZb0kkDxkZxmgsU/VNikxgadQ4YRn0tsWRsYjaUDYr8j0kg8iunXtVjs7aW5lzsiUsQPLHwqD7liAPuaznToYxZvp17qE1u5aZJYDBEe4XkZu5E5iLSB9wYMCTk/art1ro8l3ps1vEcyFUKFj+Z4mWRQT4GSmM/eg+FpBrEqrK9xBblsN8uLUyiMHnY8pkUs2OCVAGc4zU5a30UjyIjgtEwSQc+hiocA5/hYH9agrPryxZQJWeCbgNBJFIJEc+VChfWM+65FcNjrMVjqN9FPvV5pYpoQI2Y3CmFI9sWB6mDIRig6dX6ojD2E0Vwotp5J+45ACvGkMjDJYZX1oPGM4qY0nqG0ui4hmDGPBdSrI6A8glHAYA/XGKoGmsIrHRXkjZlikndwIyxQIkv4hUDOEOG4/u8VMz6p8xfve2KGYW1jcozqjbLiVirw2ytjLkFCfTnG8e5pqrHp3U9ncSCKKbLspdQY3TuKPLRl1Acc+VzUxWZWeoG4vNMm+bluH7rmUCFUhtmkt5cxjagZWzkbWZjhTmtNqoUpSgUpSgUpSgV4RXtKCJ17T55o9sM5hP1CA5+xPkfzBFU5eg792IluV2kgk73ckjw20gc/fPvWi0NSY1n5OnpedlVH02ewjZ471dv5mFwgZWY4ye4pDDOPHNVj+0Eq6g138uN3ZA8PtC5A+Y/Jv2cfT3q4WGiSSuLi9IeQcpEOYrf6bV8M/1Y/p4zX2TR5BqZusr2zAIsZ9W7fuPGMYwKlo9nt00TWL5ORMTEIW60KXVIRM91GxAPbWJD2lJ87iSWJ4A9iOePaufRvh3tkJuGDKp4Vc4kBXnJBBUhj/8fvU5+wnt7pZrQBUkYLNFnCEf96g9mH09/tViq4yx01L29V47x/YowMV+qUqthSlKBSlKCK1/RluxCGcr2biG5GADuMRJCHPgHPmpWlKBSlKBSlKBSlKBSlKBSlKBSlKBSlKBSlKBSlKBSlKBSlKBSlKBSlKDyvaUoFKUoFKUoFKUoFKUoFKUoFKUoFKUoFKUoFKUoFKUoFKUoFKUoFKUoFKUoFKUoFKUoFKUoFKUoFKUoFKUoFKUoFKUoFKUoFKUoFKUoFKUoFKUoFKUoFKUoFKUoFKUoFKUoFKUoFKU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4" name="Diagrama 3"/>
          <p:cNvGraphicFramePr/>
          <p:nvPr>
            <p:extLst>
              <p:ext uri="{D42A27DB-BD31-4B8C-83A1-F6EECF244321}">
                <p14:modId xmlns:p14="http://schemas.microsoft.com/office/powerpoint/2010/main" val="3597846917"/>
              </p:ext>
            </p:extLst>
          </p:nvPr>
        </p:nvGraphicFramePr>
        <p:xfrm>
          <a:off x="1487606" y="624131"/>
          <a:ext cx="1030405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2361063" y="5425721"/>
            <a:ext cx="8488907" cy="707886"/>
          </a:xfrm>
          <a:prstGeom prst="rect">
            <a:avLst/>
          </a:prstGeom>
          <a:noFill/>
        </p:spPr>
        <p:txBody>
          <a:bodyPr wrap="square" rtlCol="0">
            <a:spAutoFit/>
          </a:bodyPr>
          <a:lstStyle/>
          <a:p>
            <a:pPr algn="just"/>
            <a:r>
              <a:rPr lang="es-ES" sz="2000" b="1" dirty="0" smtClean="0">
                <a:latin typeface="Cambria" panose="02040503050406030204" pitchFamily="18" charset="0"/>
              </a:rPr>
              <a:t>Condiciones para incrementar y diversificar las exportaciones cubanas; la sustitución de importaciones y la racionalidad de las importaciones  </a:t>
            </a:r>
            <a:endParaRPr lang="es-ES" sz="2000" b="1" dirty="0">
              <a:latin typeface="Cambria" panose="02040503050406030204" pitchFamily="18" charset="0"/>
            </a:endParaRPr>
          </a:p>
        </p:txBody>
      </p:sp>
    </p:spTree>
    <p:extLst>
      <p:ext uri="{BB962C8B-B14F-4D97-AF65-F5344CB8AC3E}">
        <p14:creationId xmlns:p14="http://schemas.microsoft.com/office/powerpoint/2010/main" val="4109587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Marcador de posición de imagen 5"/>
          <p:cNvPicPr>
            <a:picLocks noChangeAspect="1"/>
          </p:cNvPicPr>
          <p:nvPr/>
        </p:nvPicPr>
        <p:blipFill>
          <a:blip r:embed="rId2">
            <a:extLst>
              <a:ext uri="{28A0092B-C50C-407E-A947-70E740481C1C}">
                <a14:useLocalDpi xmlns:a14="http://schemas.microsoft.com/office/drawing/2010/main" val="0"/>
              </a:ext>
            </a:extLst>
          </a:blip>
          <a:srcRect t="7796" b="7796"/>
          <a:stretch>
            <a:fillRect/>
          </a:stretch>
        </p:blipFill>
        <p:spPr>
          <a:xfrm>
            <a:off x="0" y="0"/>
            <a:ext cx="12192000" cy="6858000"/>
          </a:xfrm>
          <a:prstGeom prst="rect">
            <a:avLst/>
          </a:prstGeom>
        </p:spPr>
      </p:pic>
      <p:sp>
        <p:nvSpPr>
          <p:cNvPr id="5" name="Title 7"/>
          <p:cNvSpPr txBox="1">
            <a:spLocks/>
          </p:cNvSpPr>
          <p:nvPr/>
        </p:nvSpPr>
        <p:spPr>
          <a:xfrm>
            <a:off x="7620000" y="1596325"/>
            <a:ext cx="4572000" cy="3385017"/>
          </a:xfrm>
          <a:prstGeom prst="rect">
            <a:avLst/>
          </a:prstGeom>
          <a:solidFill>
            <a:schemeClr val="bg1">
              <a:alpha val="55000"/>
            </a:schemeClr>
          </a:solidFill>
        </p:spPr>
        <p:txBody>
          <a:bodyPr vert="horz" lIns="274320" tIns="91440" rIns="274320" bIns="1828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smtClean="0">
                <a:solidFill>
                  <a:srgbClr val="0070C0"/>
                </a:solidFill>
                <a:latin typeface="Aharoni" panose="02010803020104030203" pitchFamily="2" charset="-79"/>
                <a:cs typeface="Aharoni" panose="02010803020104030203" pitchFamily="2" charset="-79"/>
              </a:rPr>
              <a:t>COMERCIO EXTERIOR CUBANO </a:t>
            </a:r>
            <a:endParaRPr lang="es-ES" sz="3200" b="1" dirty="0">
              <a:solidFill>
                <a:srgbClr val="0070C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20435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 y="-2"/>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rot="16200000">
            <a:off x="-127286" y="5340072"/>
            <a:ext cx="1497412" cy="307777"/>
          </a:xfrm>
          <a:prstGeom prst="rect">
            <a:avLst/>
          </a:prstGeom>
          <a:noFill/>
        </p:spPr>
        <p:txBody>
          <a:bodyPr wrap="square" rtlCol="0">
            <a:spAutoFit/>
          </a:bodyPr>
          <a:lstStyle/>
          <a:p>
            <a:r>
              <a:rPr lang="es-MX" sz="1400" b="1" spc="600" dirty="0" smtClean="0">
                <a:solidFill>
                  <a:srgbClr val="F1F2F2"/>
                </a:solidFill>
                <a:latin typeface="Univers LT Std 45 Light" panose="020B0403020202020204" pitchFamily="34" charset="0"/>
              </a:rPr>
              <a:t>MINCEX</a:t>
            </a:r>
            <a:endParaRPr lang="es-ES" sz="1400" b="1" spc="600" dirty="0">
              <a:solidFill>
                <a:srgbClr val="F1F2F2"/>
              </a:solidFill>
              <a:latin typeface="Univers LT Std 45 Light" panose="020B0403020202020204" pitchFamily="34" charset="0"/>
            </a:endParaRPr>
          </a:p>
        </p:txBody>
      </p:sp>
      <p:sp>
        <p:nvSpPr>
          <p:cNvPr id="14" name="CuadroTexto 13"/>
          <p:cNvSpPr txBox="1"/>
          <p:nvPr/>
        </p:nvSpPr>
        <p:spPr>
          <a:xfrm rot="16200000">
            <a:off x="-1750305" y="2217834"/>
            <a:ext cx="4743450" cy="307777"/>
          </a:xfrm>
          <a:prstGeom prst="rect">
            <a:avLst/>
          </a:prstGeom>
          <a:noFill/>
        </p:spPr>
        <p:txBody>
          <a:bodyPr wrap="square" rtlCol="0">
            <a:spAutoFit/>
          </a:bodyPr>
          <a:lstStyle/>
          <a:p>
            <a:pPr algn="ctr"/>
            <a:r>
              <a:rPr lang="es-ES" sz="1400" b="1" kern="1000" spc="300">
                <a:solidFill>
                  <a:schemeClr val="bg1"/>
                </a:solidFill>
                <a:latin typeface="Arial" pitchFamily="34" charset="0"/>
                <a:cs typeface="Arial" pitchFamily="34" charset="0"/>
              </a:rPr>
              <a:t>COMERCIO EXTERIOR</a:t>
            </a:r>
            <a:endParaRPr lang="es-ES" sz="1400" b="1" kern="1000" spc="300" dirty="0">
              <a:solidFill>
                <a:schemeClr val="bg1"/>
              </a:solidFill>
              <a:latin typeface="Arial" pitchFamily="34" charset="0"/>
              <a:cs typeface="Arial" pitchFamily="34" charset="0"/>
            </a:endParaRPr>
          </a:p>
        </p:txBody>
      </p:sp>
      <p:sp>
        <p:nvSpPr>
          <p:cNvPr id="13" name="Rectángulo 12"/>
          <p:cNvSpPr/>
          <p:nvPr/>
        </p:nvSpPr>
        <p:spPr>
          <a:xfrm>
            <a:off x="1188147" y="168219"/>
            <a:ext cx="10030264" cy="954107"/>
          </a:xfrm>
          <a:prstGeom prst="rect">
            <a:avLst/>
          </a:prstGeom>
        </p:spPr>
        <p:txBody>
          <a:bodyPr wrap="square">
            <a:spAutoFit/>
          </a:bodyPr>
          <a:lstStyle/>
          <a:p>
            <a:pPr lvl="0" algn="ctr" fontAlgn="base">
              <a:spcBef>
                <a:spcPct val="0"/>
              </a:spcBef>
              <a:spcAft>
                <a:spcPct val="0"/>
              </a:spcAft>
              <a:tabLst>
                <a:tab pos="0" algn="l"/>
              </a:tabLst>
            </a:pPr>
            <a:r>
              <a:rPr lang="es-ES" sz="2800" b="1" dirty="0" smtClean="0">
                <a:solidFill>
                  <a:srgbClr val="002060"/>
                </a:solidFill>
                <a:latin typeface="Cambria" panose="02040503050406030204" pitchFamily="18" charset="0"/>
                <a:ea typeface="Cambria" panose="02040503050406030204" pitchFamily="18" charset="0"/>
                <a:cs typeface="Arial" pitchFamily="34" charset="0"/>
              </a:rPr>
              <a:t>Plan Nacional de Desarrollo </a:t>
            </a:r>
            <a:endParaRPr lang="es-ES" sz="2800" b="1" dirty="0">
              <a:solidFill>
                <a:srgbClr val="002060"/>
              </a:solidFill>
              <a:latin typeface="Cambria" panose="02040503050406030204" pitchFamily="18" charset="0"/>
              <a:ea typeface="Cambria" panose="02040503050406030204" pitchFamily="18" charset="0"/>
              <a:cs typeface="Arial" pitchFamily="34" charset="0"/>
            </a:endParaRPr>
          </a:p>
          <a:p>
            <a:pPr lvl="0" algn="ctr" fontAlgn="base">
              <a:spcBef>
                <a:spcPct val="0"/>
              </a:spcBef>
              <a:spcAft>
                <a:spcPct val="0"/>
              </a:spcAft>
              <a:tabLst>
                <a:tab pos="0" algn="l"/>
              </a:tabLst>
            </a:pPr>
            <a:r>
              <a:rPr lang="es-ES" sz="2800" b="1" dirty="0" smtClean="0">
                <a:solidFill>
                  <a:srgbClr val="002060"/>
                </a:solidFill>
                <a:latin typeface="Cambria" panose="02040503050406030204" pitchFamily="18" charset="0"/>
                <a:ea typeface="Cambria" panose="02040503050406030204" pitchFamily="18" charset="0"/>
                <a:cs typeface="Arial" pitchFamily="34" charset="0"/>
              </a:rPr>
              <a:t>Económico  y Social 2030</a:t>
            </a:r>
            <a:endParaRPr lang="es-ES" sz="2800" b="1" dirty="0">
              <a:solidFill>
                <a:srgbClr val="002060"/>
              </a:solidFill>
              <a:latin typeface="Cambria" panose="02040503050406030204" pitchFamily="18" charset="0"/>
              <a:ea typeface="Cambria" panose="02040503050406030204" pitchFamily="18" charset="0"/>
              <a:cs typeface="Arial" pitchFamily="34" charset="0"/>
            </a:endParaRPr>
          </a:p>
        </p:txBody>
      </p:sp>
      <p:pic>
        <p:nvPicPr>
          <p:cNvPr id="16" name="Imagen 14"/>
          <p:cNvPicPr>
            <a:picLocks noChangeAspect="1"/>
          </p:cNvPicPr>
          <p:nvPr/>
        </p:nvPicPr>
        <p:blipFill>
          <a:blip r:embed="rId3"/>
          <a:stretch>
            <a:fillRect/>
          </a:stretch>
        </p:blipFill>
        <p:spPr>
          <a:xfrm>
            <a:off x="10241279" y="66676"/>
            <a:ext cx="1601243" cy="1323034"/>
          </a:xfrm>
          <a:prstGeom prst="rect">
            <a:avLst/>
          </a:prstGeom>
        </p:spPr>
      </p:pic>
      <p:graphicFrame>
        <p:nvGraphicFramePr>
          <p:cNvPr id="9" name="Diagrama 8"/>
          <p:cNvGraphicFramePr/>
          <p:nvPr>
            <p:extLst>
              <p:ext uri="{D42A27DB-BD31-4B8C-83A1-F6EECF244321}">
                <p14:modId xmlns:p14="http://schemas.microsoft.com/office/powerpoint/2010/main" val="3838909479"/>
              </p:ext>
            </p:extLst>
          </p:nvPr>
        </p:nvGraphicFramePr>
        <p:xfrm>
          <a:off x="1472532" y="1389710"/>
          <a:ext cx="10436803" cy="2821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uadroTexto 16"/>
          <p:cNvSpPr txBox="1"/>
          <p:nvPr/>
        </p:nvSpPr>
        <p:spPr>
          <a:xfrm>
            <a:off x="1350563" y="4599357"/>
            <a:ext cx="10558772" cy="1631216"/>
          </a:xfrm>
          <a:prstGeom prst="rect">
            <a:avLst/>
          </a:prstGeom>
          <a:noFill/>
        </p:spPr>
        <p:txBody>
          <a:bodyPr wrap="square" rtlCol="0">
            <a:spAutoFit/>
          </a:bodyPr>
          <a:lstStyle/>
          <a:p>
            <a:pPr algn="just"/>
            <a:r>
              <a:rPr lang="es-ES" sz="2000" b="1" dirty="0" smtClean="0">
                <a:latin typeface="Cambria" panose="02040503050406030204" pitchFamily="18" charset="0"/>
              </a:rPr>
              <a:t>Fondo para el Fomento y Diversificación de las Exportaciones </a:t>
            </a:r>
            <a:r>
              <a:rPr lang="es-ES" sz="2000" dirty="0" smtClean="0">
                <a:latin typeface="Cambria" panose="02040503050406030204" pitchFamily="18" charset="0"/>
              </a:rPr>
              <a:t>para otorgar </a:t>
            </a:r>
            <a:r>
              <a:rPr lang="es-ES" sz="2000" dirty="0">
                <a:latin typeface="Cambria" panose="02040503050406030204" pitchFamily="18" charset="0"/>
              </a:rPr>
              <a:t>financiamiento a aquellos proyectos que necesiten de pequeñas inversiones para asegurar la calidad </a:t>
            </a:r>
            <a:r>
              <a:rPr lang="es-ES" sz="2000" dirty="0" smtClean="0">
                <a:latin typeface="Cambria" panose="02040503050406030204" pitchFamily="18" charset="0"/>
              </a:rPr>
              <a:t>exportable.</a:t>
            </a:r>
          </a:p>
          <a:p>
            <a:pPr algn="just"/>
            <a:endParaRPr lang="es-ES" sz="2000" dirty="0">
              <a:latin typeface="Cambria" panose="02040503050406030204" pitchFamily="18" charset="0"/>
            </a:endParaRPr>
          </a:p>
          <a:p>
            <a:pPr algn="just"/>
            <a:r>
              <a:rPr lang="es-ES" sz="2000" b="1" dirty="0" smtClean="0">
                <a:latin typeface="Cambria" panose="02040503050406030204" pitchFamily="18" charset="0"/>
              </a:rPr>
              <a:t>Proyectos aprobados: </a:t>
            </a:r>
            <a:r>
              <a:rPr lang="es-ES" sz="2000" dirty="0" smtClean="0">
                <a:latin typeface="Cambria" panose="02040503050406030204" pitchFamily="18" charset="0"/>
              </a:rPr>
              <a:t>APICUBA, DESOFT, PESCAHOL</a:t>
            </a:r>
          </a:p>
          <a:p>
            <a:pPr algn="just"/>
            <a:endParaRPr lang="es-ES" sz="2000" dirty="0">
              <a:latin typeface="Cambria" panose="02040503050406030204" pitchFamily="18" charset="0"/>
            </a:endParaRPr>
          </a:p>
        </p:txBody>
      </p:sp>
    </p:spTree>
    <p:extLst>
      <p:ext uri="{BB962C8B-B14F-4D97-AF65-F5344CB8AC3E}">
        <p14:creationId xmlns:p14="http://schemas.microsoft.com/office/powerpoint/2010/main" val="148639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 y="-2"/>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uadroTexto 11"/>
          <p:cNvSpPr txBox="1"/>
          <p:nvPr/>
        </p:nvSpPr>
        <p:spPr>
          <a:xfrm rot="16200000">
            <a:off x="-71273" y="5469702"/>
            <a:ext cx="12997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600" normalizeH="0" baseline="0" noProof="0" dirty="0" smtClean="0">
                <a:ln>
                  <a:noFill/>
                </a:ln>
                <a:solidFill>
                  <a:srgbClr val="F1F2F2"/>
                </a:solidFill>
                <a:effectLst/>
                <a:uLnTx/>
                <a:uFillTx/>
                <a:latin typeface="Univers LT Std 45 Light" panose="020B0403020202020204" pitchFamily="34" charset="0"/>
                <a:ea typeface="+mn-ea"/>
                <a:cs typeface="+mn-cs"/>
              </a:rPr>
              <a:t>MINCEX</a:t>
            </a:r>
            <a:endParaRPr kumimoji="0" lang="es-ES" sz="1000" b="1" i="0" u="none" strike="noStrike" kern="1200" cap="none" spc="600" normalizeH="0" baseline="0" noProof="0" dirty="0">
              <a:ln>
                <a:noFill/>
              </a:ln>
              <a:solidFill>
                <a:srgbClr val="F1F2F2"/>
              </a:solidFill>
              <a:effectLst/>
              <a:uLnTx/>
              <a:uFillTx/>
              <a:latin typeface="Univers LT Std 45 Light" panose="020B0403020202020204" pitchFamily="34" charset="0"/>
              <a:ea typeface="+mn-ea"/>
              <a:cs typeface="+mn-cs"/>
            </a:endParaRPr>
          </a:p>
        </p:txBody>
      </p:sp>
      <p:sp>
        <p:nvSpPr>
          <p:cNvPr id="13" name="CuadroTexto 12"/>
          <p:cNvSpPr txBox="1"/>
          <p:nvPr/>
        </p:nvSpPr>
        <p:spPr>
          <a:xfrm rot="16200000">
            <a:off x="-1205897" y="2560525"/>
            <a:ext cx="356895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b="0" i="0" u="none" strike="noStrike" kern="1000" cap="none" spc="300" normalizeH="0" baseline="0" noProof="0" dirty="0" smtClean="0">
                <a:ln>
                  <a:noFill/>
                </a:ln>
                <a:solidFill>
                  <a:srgbClr val="F1F2F2"/>
                </a:solidFill>
                <a:effectLst/>
                <a:uLnTx/>
                <a:uFillTx/>
                <a:latin typeface="Univers LT Std 47 Cn Lt" panose="020B0406020202040204" pitchFamily="34" charset="0"/>
                <a:ea typeface="+mn-ea"/>
                <a:cs typeface="+mn-cs"/>
              </a:rPr>
              <a:t>COMERCIO EXTERIOR</a:t>
            </a:r>
            <a:endParaRPr kumimoji="0" lang="es-ES" b="0" i="0" u="none" strike="noStrike" kern="1000" cap="none" spc="300" normalizeH="0" baseline="0" noProof="0" dirty="0">
              <a:ln>
                <a:noFill/>
              </a:ln>
              <a:solidFill>
                <a:srgbClr val="F1F2F2"/>
              </a:solidFill>
              <a:effectLst/>
              <a:uLnTx/>
              <a:uFillTx/>
              <a:latin typeface="Univers LT Std 47 Cn Lt" panose="020B0406020202040204" pitchFamily="34" charset="0"/>
              <a:ea typeface="+mn-ea"/>
              <a:cs typeface="+mn-cs"/>
            </a:endParaRPr>
          </a:p>
        </p:txBody>
      </p:sp>
      <p:sp>
        <p:nvSpPr>
          <p:cNvPr id="3" name="CuadroTexto 2"/>
          <p:cNvSpPr txBox="1"/>
          <p:nvPr/>
        </p:nvSpPr>
        <p:spPr>
          <a:xfrm>
            <a:off x="1233054" y="263236"/>
            <a:ext cx="10958946"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rgbClr val="005DAC"/>
                </a:solidFill>
                <a:effectLst/>
                <a:uLnTx/>
                <a:uFillTx/>
                <a:latin typeface="Tahoma" pitchFamily="34" charset="0"/>
                <a:ea typeface="Tahoma" pitchFamily="34" charset="0"/>
                <a:cs typeface="Tahoma" pitchFamily="34" charset="0"/>
              </a:rPr>
              <a:t>CUMPLIMIENTO DEL PLAN DE EXPORTACIONES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rgbClr val="005DAC"/>
                </a:solidFill>
                <a:effectLst/>
                <a:uLnTx/>
                <a:uFillTx/>
                <a:latin typeface="Tahoma" pitchFamily="34" charset="0"/>
                <a:ea typeface="Tahoma" pitchFamily="34" charset="0"/>
                <a:cs typeface="Tahoma" pitchFamily="34" charset="0"/>
              </a:rPr>
              <a:t>Primer Semestre /2023</a:t>
            </a:r>
            <a:endParaRPr kumimoji="0" lang="es-ES" sz="2400" b="1" i="0" u="none" strike="noStrike" kern="1200" cap="none" spc="0" normalizeH="0" baseline="0" noProof="0" dirty="0">
              <a:ln>
                <a:noFill/>
              </a:ln>
              <a:solidFill>
                <a:srgbClr val="005DAC"/>
              </a:solidFill>
              <a:effectLst/>
              <a:uLnTx/>
              <a:uFillTx/>
              <a:latin typeface="Tahoma" pitchFamily="34" charset="0"/>
              <a:ea typeface="Tahoma" pitchFamily="34" charset="0"/>
              <a:cs typeface="Tahoma" pitchFamily="34" charset="0"/>
            </a:endParaRPr>
          </a:p>
        </p:txBody>
      </p:sp>
      <p:graphicFrame>
        <p:nvGraphicFramePr>
          <p:cNvPr id="14" name="Gráfico 13"/>
          <p:cNvGraphicFramePr>
            <a:graphicFrameLocks/>
          </p:cNvGraphicFramePr>
          <p:nvPr>
            <p:extLst/>
          </p:nvPr>
        </p:nvGraphicFramePr>
        <p:xfrm>
          <a:off x="5372743" y="1275460"/>
          <a:ext cx="6679772" cy="4812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a:graphicFrameLocks/>
          </p:cNvGraphicFramePr>
          <p:nvPr>
            <p:extLst/>
          </p:nvPr>
        </p:nvGraphicFramePr>
        <p:xfrm>
          <a:off x="1403536" y="1944278"/>
          <a:ext cx="3989875" cy="40845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1543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 y="-2"/>
            <a:ext cx="1140977" cy="6858001"/>
          </a:xfrm>
          <a:prstGeom prst="rect">
            <a:avLst/>
          </a:prstGeom>
          <a:solidFill>
            <a:srgbClr val="99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rot="16200000">
            <a:off x="-127286" y="5340072"/>
            <a:ext cx="1497412" cy="307777"/>
          </a:xfrm>
          <a:prstGeom prst="rect">
            <a:avLst/>
          </a:prstGeom>
          <a:noFill/>
        </p:spPr>
        <p:txBody>
          <a:bodyPr wrap="square" rtlCol="0">
            <a:spAutoFit/>
          </a:bodyPr>
          <a:lstStyle/>
          <a:p>
            <a:r>
              <a:rPr lang="es-MX" sz="1400" b="1" spc="600" dirty="0" smtClean="0">
                <a:solidFill>
                  <a:srgbClr val="F1F2F2"/>
                </a:solidFill>
                <a:latin typeface="Univers LT Std 45 Light" panose="020B0403020202020204" pitchFamily="34" charset="0"/>
              </a:rPr>
              <a:t>MINCEX</a:t>
            </a:r>
            <a:endParaRPr lang="es-ES" sz="1400" b="1" spc="600" dirty="0">
              <a:solidFill>
                <a:srgbClr val="F1F2F2"/>
              </a:solidFill>
              <a:latin typeface="Univers LT Std 45 Light" panose="020B0403020202020204" pitchFamily="34" charset="0"/>
            </a:endParaRPr>
          </a:p>
        </p:txBody>
      </p:sp>
      <p:sp>
        <p:nvSpPr>
          <p:cNvPr id="13" name="CuadroTexto 12"/>
          <p:cNvSpPr txBox="1"/>
          <p:nvPr/>
        </p:nvSpPr>
        <p:spPr>
          <a:xfrm rot="16200000">
            <a:off x="-1777652" y="2284511"/>
            <a:ext cx="4743450" cy="307777"/>
          </a:xfrm>
          <a:prstGeom prst="rect">
            <a:avLst/>
          </a:prstGeom>
          <a:noFill/>
        </p:spPr>
        <p:txBody>
          <a:bodyPr wrap="square" rtlCol="0">
            <a:spAutoFit/>
          </a:bodyPr>
          <a:lstStyle/>
          <a:p>
            <a:pPr algn="ctr"/>
            <a:r>
              <a:rPr lang="es-ES" sz="1400" b="1" kern="1000" spc="300" dirty="0" smtClean="0">
                <a:solidFill>
                  <a:schemeClr val="bg1"/>
                </a:solidFill>
                <a:latin typeface="Arial" pitchFamily="34" charset="0"/>
                <a:cs typeface="Arial" pitchFamily="34" charset="0"/>
              </a:rPr>
              <a:t>Formas de Gestión No Estatal (FGNE)</a:t>
            </a:r>
            <a:endParaRPr lang="es-ES" sz="1400" b="1" kern="1000" spc="300" dirty="0">
              <a:solidFill>
                <a:schemeClr val="bg1"/>
              </a:solidFill>
              <a:latin typeface="Arial" pitchFamily="34" charset="0"/>
              <a:cs typeface="Arial" pitchFamily="34" charset="0"/>
            </a:endParaRPr>
          </a:p>
        </p:txBody>
      </p:sp>
      <p:sp>
        <p:nvSpPr>
          <p:cNvPr id="6" name="AutoShape 4" descr="data:image/jpeg;base64,/9j/4AAQSkZJRgABAQAAAQABAAD/2wCEAAoGBxAQDxYREhIXFhYWFxIUGRcXERwZGREYFhoZGBYUFxYcICoiGhwpHRQZJDgjKC0uNDExGCFDOzYxOio0PS4BCwsLDw4PGRERGTQhHyc6Ljo6MjowLjo6MC4zOjg6MC4vLjo6MC4uLi4zLjAuLjAyMDU0LjM4MDo6Ljo4Li47Ov/AABEIAIkBLAMBIgACEQEDEQH/xAAbAAEAAwEBAQEAAAAAAAAAAAAABQYHBAEDAv/EAEQQAAIBAwMDAgQDBQMHDQAAAAECAwAEEQUSIQYTMSJBBxRRYSMygRVCYnGRFlKhJDZydLGz0RczNUNEU2NzgoOissH/xAAaAQEBAQEBAQEAAAAAAAAAAAAAAQQCAwUG/8QAJREBAAMAAQMDBAMAAAAAAAAAAAECEQMEIUESMcETUWGBFKHh/9oADAMBAAIRAxEAPwDZqUpQKUpQKUpQKUpQKUpQKUpQKUpQKUpQKUpQKUpQKUpQKUpQKUpQKUpQKUpQKUpQKUpQKUpQKUpQKUpQeUryovqPW0sohI4J3OiAD+Lyf0UMf0o5taKxspalV7RuqEu764tokJW2CK0ueGlYsGQDHgbCM+5B4wATYaOnlK5Lq5KsFVdzEMcbtoAXGTn9RUZ+3DjuZXBbb2/3sf3t2ceftj71525K1nJdRWZ9k9SuS0ui7MrLtZdpIzkYbOCD+hrqrqLRMbCTGPaVSesetJ9OugptxJAY93pbbIHyckE5UrwOMAjOc+1T3THUcGowmeDdtDtGd67SGUA+M+MMD+tda4raLbnhM0pSjopSlApSlApSlApSlApSlApSlApSlApSlApSlApSlApSlApSlApSlB+TVT6k7eoq0MZJaC4hEgA9mOxiPsA7c/wNVkv7lIomkkbaiAsx+gH2HJ/kKzqOSeC7v+xlpJIyYtp4L3EiCFwfGAZc58cGks/NbZiviVn6NNjFJPa2z9yVHMtzIF4M0rNlS3jIKkbRnaFwec1ZXOBk+1V7oPpVNMte1u3yud8sn99sYwuedo8D+ZPvViYZqeGhWe0HZd0bYAeQuAS8yD2CjnJyOPPPtX5s+prCfbHEhkRg5LRosixhMbu5sJKH1DGQCfbxX0hk7MqE7yfWjR7Se2meNp9wMD65qO6l6S0+6b5uOYWs65k78LBST53SLxk++eD9SazcXp777vW+9sSBiEcjBV3AFJBKDkxx8E4+owD48j61ZAcis96D1CW8t2eV9zCYwqI0KpPEpXLkeFBJc44A5AAHA0MCu+KMmYj2S/jVS676YN0omiXMygLjfgMgJOADxuy31Hk/aov4U2ps/mIpT2y842RucHIRC21T/wCYvjyMVdNZ1D5eBpdjybceiNdzHJA4H65qm9T3JvJ7GS2BJZpRggqY2Vow4fbyuPc/avafdi5KfSn6tfPbPu0GleLXtVpV+HrOze/Onhm74LLgxnaSq7yA/jwD/Sl51nZRXy2DO3eYxqAEJUGTlQW8Dgg/qKy6+Zo7681FRzbanBuP/hbpY3H6kIP1r6EGS8s9RP8A2vVJWUnz2UkhiiU/yCuP6VNXGoL1bama5hy++1RpZfQcBVG47T+8cHxXmhdXWd7BLPC5Kw53goQygLuztPJBGcH3wfpVHh/6U1z/AFWX/dioLRVfT7W1vl4gvIZ7S4+ivulWKU/oAc/RH/vU0xpsnXVitpDdln7U8hijPbOSyllOV9hlDzXvUXXNjYSCKZ2MpAbtxoXYA+C2OB48E5rNL7/N3TP9al/3k9XHqfpy/g1CTVdPeMu0YWWGUfmCKgwh+hESHGVPpPPOKaJO8+IunQwQTu8my4Epj/CbJ7TBHyPbk/rX50v4labcyiGJ5C5WRhmJgMRqztyfshrzQ+pBqWjzXGztt27iN1HIDqhJKnyQQQftnHOM1wfC7/N39Lv/AOz0HTF8V9KdlUPLliAPwG8ngf7a69a+INhaXD28plMkYUsEhZgoZQwOR7YYf1qofCtNYNlEbZrUW3dbcJe53cbh3Nu0FfGcf417eXN7F1JfPZRRyyiCPKSMQNvbtySuCMtkLxkeTTTF1frewFib4SloQwjJVGLKxwNrIRkHkHn2IPg10a31TZ2cCXE8u1ZACg2kvJkA+lBz4IyfAyM1lPai/stNLG5Z5blGlG0KI3BUbFUHGNu05/i9vAnJcHqLThPjYLSIxBvy79khU88bt4/nkJ9qaYuPT3XNhfyGGGRllAJ7ciFGIHJK54bjnAOcVZKzb4jqo1rSzDjvmUb8fmMXcQDd/DjvfpurSaqFKUoFKUoFKUoFKUoFKUoFKUoIXrKzaaxmRfO3cAPJ2EPgfc7cfrVa6S1OGGwN/MSPl0khJHJkQsjxoM+TlwqjI/NVr1vWYbRVaYlVdtm4KSAcZ5xyPB/pVD690Z/lI7azIdL28idAp4GY3ZwccdsGNXyPAB+nMlmtSJ5otE+O/wALf0L1BJqFp8y8Yj3SSqqgk4RTgZY+TweePFWGozpvS4rS0jt4jlYl2bv7zAnuMceCX3Ej6k1J1WlQviH1utnKlvbo0t3wAq8qgkxtVlAJZiQpCDB8cjIzTNP0q6vr+O21GV1Usd8MbBQuELgHbkew55PJ5rt+IWi3dhqv7VijMsW+OXOCRGygKySY5VTt4bwMj3HPmk9RwPqaahKezEzFju9XbLRmMAlRyNx8/wCyvG0RsS+h0fHW9eTfFZn9tS0bR4rSPZEMLwAPYAeAAP5n+tSNfGCdHUOjBlYBlZWBVgfBBHBH3r7V6RWIjIYJmZ7yheqOoFsYhIyFyxKqAQPVgkbiTwOPIBqn2XXW27Z+2qRSOGbOSw4Vd/pB52Io2geferp1HoiXkJjfgjlWAXIPnG4qdoJAzj6VnFx0nLA+LqWOGMDPd3bg/wDDGnDM32wKTr5nVfyPXWKd4+Wk9P60l7F3YwwAZlwwweP5E1KVE9NWUENrGsDboyN4c4zIG5DHAGTjHt7Cpaum/ji0Vj1e6up0TZiK6iIdlu5DLLl+dxbflSANvqOa9uujbR47WPDqtoyPEFfHKYI3kj1cqD/WqX09ptxqd/qSvqF5D2Ll1iEV0wRQ0kwAKH90CMAAY9/08tOpb0WWp2VxMzT2iNsnQlHZQxXJZcEHhSD59Rz45j0Xdej7UT3M/wCJvu42il9fG1htO0Y4OB96/SdI2o079nEM0GGAy3rGXMgYNjyGORx7CqF0Hd280tsX1m7a5YqWtmmlaNmGSY2yMFcD3NWb4uald29gHt2dAZVWWSMeqOMg8g/u5baN2R5AyM0R2y9BWTWkFoTL2reRpU/E9W5izHcccjLnivlr3w7sry4e4kedXk27wk2Fk2qFAKkHjCgYGK5vhzDbFnmttTuLpSiq0U8xYwsTneUOCpOMZx7Hk1Udf6hvPnZ9Rjnm+Wtby3t+0srCKREDCUlQdpyyD257o+gorULHQreC0+UhTZEVdMA84fO47jkljknJr8aJ07BZ2nykW7tfiD1NlvxCS3OPuaq/xO1KWObTTDNIiy3Khu3IyiVC0eA20jcuD4P1rv8Ai1dyw6TLJDI8bh4QGjdkYZkUEBlII44ojlT4SaaowHuAPtcY/wDyrDa9OQRX8t+u/vTII2y3o2gIBhccH8Jf8aq/xDv54un4pY5pEkItcyJKyudyjdl1IJzXB1AZ7nWLGz+buIo5rRHfszshLKs77/cFiYwMkHigsn/J5Y/LTWw7oimlWZlEn5GU5GzjgeBjnhRXbrvSFnewpDMhPaAEbq2148ADhh9do4ORwOOBVWtby80nV4LKW6kube6GEMx3SRMcges8n1Bfthjxkc9XxjvZooLYRTyQh7lUdo5WjOwq2csCOPfnjiipnpzoazsZTOgeSYgjuzSb3UEYIU4AHHGcZxx4qS1rXraz7ffcqZXEcaqjO8jnwqogLH+nuPrVE6c1GSDXEsre/lvbeSJ3kMs3eMLKrniUcfmVBxgfiYPOK7vg7ezT6bLJNK8rrPKqvJIzso7URwrMSQOScfeiL+DXtYmuuXn9me98zOZfm9nc+Yk3ldmdnc3btufbNSfTGpt+1oIdP1C4uoWRmuBcyllTGc7C4U58H0jzjkgnDVxrNKofw9v5pdS1VJJpHWOdVRXkZliHcuBhFJwowo4GPA+lea5fTL1PZwLLIImt3ZohIwjc7bnlowdpPpHJHsPpTUX2lZjoou9fmnna8mtrWKQxRx277GfHOWb64KnkHluMY5n9ec6Rok348srosipLLIWk3ysVj9X8O8ePZKC30rNvhre3dvfy2F5LLI0kEFxGZZWcqdqmRF3EnzIR/wC0a0mqFKUoFKUoI3XtLju4GhfgN4PurDkMP1ql6Mk1i72065MaTz2z+V3hGD7P5q5JU+Ofrk2rq7THubYrExWRCHQhtuSM5XI+oJH88fSqNo/VMkUohvVLojEZcHuQkgqWz5YYZgQcnBOPoZPuwdReK8kTPb8/Epz4OzvJYSlyT/lU+0k+QQhPP+kW/wAau9ZXqV/Jo8dhFG3oWeSSQggiZJZXGSR5/DckfTK/StUpDXS0TGR4eVk2t6FDc6tNaEiKNsnKBVEeIxIGx4xuGT4zk/zq+9ZdSxabameRSxJCRoDgyOckLn2GAST9B7ng4+r6jrV6xjCRNMDnBZE2BQpBblmBUcgZzk8fTm8bj6HScno9fbdiY/1YfgRrEvelsycxbDOo9o2DKrBfoG7gOP4fuc69VW6D6Mh0uJsN3JpMdyTGBgZwiL+6oyfuT59gLTXUMkqz1tr8llGhiUFnfHqRigUA5yQRg5xgZ+vHFZpL8R7l7pCYY5ANkUisg3zKuRJGCSUQMTuyFHIXJwK0D4jRxzxJahXaeQO0SKxVXKgbwx8flJI9/wCWayfpnTJX3bYmZ9+wgISUI9ODxwckj+tSZY+a1+KZvPeO2Q3nSb6KWJTGVwABtVgdmOCvp4wCCMjjjiu6ql8OtEktoXkkBVpCp2nIKqucBlKghslvcjxVtqw9+K9r0i1oyZZlpNlrGn3t/JDpwmFzO8iO11EiqoklZWK7ssCJQcekjH9Oi06Iu49Pv5Jdst5eKxKowCrklggZsDOWOfbgAeMnR6Ux6M46Ri1W2W2gfSIgqGNHuDcwl1Qth5cKckhSTgecVbOqby+ijRrO1W5JbEiNKqejac7SxAznH19+Km6VRmfT/T2oJeXOpCzS1YwSJDbRyoe5IQu3cQQgBZATnHOOPc8mm/C1zpTd1plu2WV+z3x2jICTErAHaSQqZOeCftWr0qYusr1jp/VZbDTALUtPaOd6GaIemIqIiW7mDuVB4JPmpfUbXVNVs7i1urNLXKI0T/MLIGkRwwVghJUHbjP396vtKYjK9Q0rW9QtIdNmtFgjjMQkuDOjB1jG1SsaknOOcDOTj8tSPVOj38WsW17aWZuI4IO1t76R5J7ybSWORgSg52n/AIaHSmLqg6T05f3mpx6jqKJCIFIht0kDkHnBdhxwWzkHkgcADnp+KWgXF9HbJDD3dlwryDei4jwQxO9hkc+BmrrSmIjtL0S1tQRbwRxbvJSMKW+m4gZNZ/pOl6zpKXFnbWi3EUju8M3fRO3uULl0YgkhVXjjkHBINajSqMt1boO7j6fjsoU7s/eE0gV1AGQwO0uVBAG0ffBro/YOo3+o2lzLZJZJbFWZu+kkk20qdn4ft6MYOMB35OcVpVKmLrMdOsdZsL++mg08TJczl1ZrmJPSryFSBvzyJPBx4rvfSNQn1uxv5LftolsVmxKhEMhWcGP825uZF5AI5q/0piM2sNH1XRriYWdul3azOZAneWN4j7D1HzjAyA2Qq/l8V9urdM1PVLezhkteyDOZLoLPG3YRW2Jg7suTG7NwDyBWh0pgza86GnstSs7qxE06q7LP3Z0Zo4zhSQXKkjZJJwM8gfWtJpSqFKUoFKUoPzVC6o1dFl7d9YKynOyVH5Zf4GwCD9RuH/G+1SuudedCYGsjJHxl5Adjf6DL4P8AFkEH2qT7MvVdqbufrVU6iSC6toI4pi3anjQJINsixSOgwT4bac/lz6SPpWpftaDv/L9wCTAbYQQWB5ypPDeD4z4NZLFpqTt/k7tk/wDVyI2R9hIgKkfc7Klr7TbuREEoZLqL/m2LAm4RfUFVwSDKhyQM5IPvikSx8PU3rEx6Vk+KPTT6jY7YuZYnEqLnHc4KsmTwCQ2R9wPrVT6D1PdfxNOBC4jFttb0/iRqsSrtIG1js/L9eK0PQtW71ks7A5CtvVVJbcmQ4CDJJypwPPisq+IeoWV1PM6TB90UfaCZ3GYMihCnkHG7II4/nXNvD9B0N6zW8/estsqN6kvHgtJZEIDKpILAkA/+nn3qp9T67dW2k20T7hczRRK7FAwGAgnEu4jDFWPjJznxVP6Kv5LGZzJPI0cylZMEE5xtSX1qxJVSeBj28gYPU2fN5uelI9M2yZfW31+7jBCzyDIAyXJOACAATnA9Z4+uPpWjdF6rFNAibo+7t3uqHkkn1O/A9ZJG7zyfPNUo9D3pdhGgKDG12YJvU4IO0+oHnwfvVu6J6Waz3SSkGVgVwM4RQ31zhs7VPgEZqV187o4545MtE5+fha69pSun2VFXWNTkhvLqOeBVtp7yMRPbnDpbsfzSiQFSVHnFT69TW620E8zGM3EaSJHtZ5DuQOyqiAs20MMkDjjNUxenBcWWoSr3O8l5qEkamRzFI0chdFa3YmJwxGOVOc11ajfMbyC/knktYZ7KFVmWJHWOQuZHgkLowjyGU5OM7CM8VFW/+0Vn2UuO+nakbYsmfSW59JP7pGxs5xjac1+dJ6ks7qRooZgzqocoVZGKngOocAsuf3hkciqRrdvbx2UEkcr3SS6tbzuTEMyMeJFSNUUMDsJwB6ix+tTL38V/qlnJaHuC3Fy80qqwWNJIyiRFiACxcg7PI2E4oiVu9YDxx3cVwiWad15pNpLOIyU7agr6V3BtzefSAPORx6j1KLfVe3LLtgNmsoXZkvK0xUFQoLsxUH0jPAJxxVVfUo4tBudNYP8ANRi8RohGxbBlkk7ucY7exg27x9MkgGbvr2K21tJ5wRGNPRO7sJWFnmYjewB2AhSMnjkD35K7+p+p1bSJ7uxmBKYUOFBKMHVWVlcelsHww9xUtFeP8+8Hdj2CCOQRBG7qlnZTIXztKHbjHnIP60PWx37TWLuJG7E5s1iOwr3mh2rLKqkZKkkDd77DU1r1nLNqN7HDkSSaUsaHx62knAG48A5I59s0RPWXVNjPKIYZw7kso2o5RioJYCUDYSAp/e9q9s+qbKWZYEly77tgKOol28t23ZQr4HPpJ4qL6Z6mtPloraIFJ0j2fKsjJIjRRktGwI9PKkbjwf1qtHVXu/kJHuZJZvnLZ5oFgCRWRO9Sjfh71YFig3uS3JxjwGk315FBE0srqiINzOxwFH3J/pVXk6sSfUrKK2mzHJ813UKbWYLFviYrIocLkEgjAOD5xXR8RoXNvDIFZ44bq2nmRVLFoo2O/wBA5YAlWx/DUbdatBeaxp0tuTIifOq0ojYJl4cqgcgZb0kkDxkZxmgsU/VNikxgadQ4YRn0tsWRsYjaUDYr8j0kg8iunXtVjs7aW5lzsiUsQPLHwqD7liAPuaznToYxZvp17qE1u5aZJYDBEe4XkZu5E5iLSB9wYMCTk/art1ro8l3ps1vEcyFUKFj+Z4mWRQT4GSmM/eg+FpBrEqrK9xBblsN8uLUyiMHnY8pkUs2OCVAGc4zU5a30UjyIjgtEwSQc+hiocA5/hYH9agrPryxZQJWeCbgNBJFIJEc+VChfWM+65FcNjrMVjqN9FPvV5pYpoQI2Y3CmFI9sWB6mDIRig6dX6ojD2E0Vwotp5J+45ACvGkMjDJYZX1oPGM4qY0nqG0ui4hmDGPBdSrI6A8glHAYA/XGKoGmsIrHRXkjZlikndwIyxQIkv4hUDOEOG4/u8VMz6p8xfve2KGYW1jcozqjbLiVirw2ytjLkFCfTnG8e5pqrHp3U9ncSCKKbLspdQY3TuKPLRl1Acc+VzUxWZWeoG4vNMm+bluH7rmUCFUhtmkt5cxjagZWzkbWZjhTmtNqoUpSgUpSgUpSgV4RXtKCJ17T55o9sM5hP1CA5+xPkfzBFU5eg792IluV2kgk73ckjw20gc/fPvWi0NSY1n5OnpedlVH02ewjZ471dv5mFwgZWY4ye4pDDOPHNVj+0Eq6g138uN3ZA8PtC5A+Y/Jv2cfT3q4WGiSSuLi9IeQcpEOYrf6bV8M/1Y/p4zX2TR5BqZusr2zAIsZ9W7fuPGMYwKlo9nt00TWL5ORMTEIW60KXVIRM91GxAPbWJD2lJ87iSWJ4A9iOePaufRvh3tkJuGDKp4Vc4kBXnJBBUhj/8fvU5+wnt7pZrQBUkYLNFnCEf96g9mH09/tViq4yx01L29V47x/YowMV+qUqthSlKBSlKCK1/RluxCGcr2biG5GADuMRJCHPgHPmpWlKBSlKBSlKBSlKBSlKBSlKBSlKBSlKBSlKBSlKBSlKBSlKBSlKBSlKDyvaUoFKUoFKUoFKUoFKUoFKUoFKUoFKUoFKUoFKUoFKUoFKUoFKUoFKUoFKUoFKUoFKUoFKUoFKUoFKUoFKUoFKUoFKUoFKUoFKUoFKUoFKUoFKUoFKUoFKUoFKUoFKUoFKUoFKUoFKU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nvGrpSpPr>
          <p:cNvPr id="8" name="Group 81">
            <a:extLst>
              <a:ext uri="{FF2B5EF4-FFF2-40B4-BE49-F238E27FC236}">
                <a16:creationId xmlns:a16="http://schemas.microsoft.com/office/drawing/2014/main" id="{181A875E-B985-4A95-B67F-AB878E3664C7}"/>
              </a:ext>
            </a:extLst>
          </p:cNvPr>
          <p:cNvGrpSpPr/>
          <p:nvPr/>
        </p:nvGrpSpPr>
        <p:grpSpPr>
          <a:xfrm>
            <a:off x="4627651" y="2050198"/>
            <a:ext cx="3749075" cy="4003085"/>
            <a:chOff x="369152" y="1617134"/>
            <a:chExt cx="3546035" cy="3586857"/>
          </a:xfrm>
        </p:grpSpPr>
        <p:grpSp>
          <p:nvGrpSpPr>
            <p:cNvPr id="9" name="Group 82">
              <a:extLst>
                <a:ext uri="{FF2B5EF4-FFF2-40B4-BE49-F238E27FC236}">
                  <a16:creationId xmlns:a16="http://schemas.microsoft.com/office/drawing/2014/main" id="{8CF025F1-484C-4478-B489-7EF458BCD599}"/>
                </a:ext>
              </a:extLst>
            </p:cNvPr>
            <p:cNvGrpSpPr/>
            <p:nvPr/>
          </p:nvGrpSpPr>
          <p:grpSpPr>
            <a:xfrm>
              <a:off x="926950" y="1617134"/>
              <a:ext cx="2049224" cy="852218"/>
              <a:chOff x="926950" y="1617134"/>
              <a:chExt cx="2049224" cy="852218"/>
            </a:xfrm>
          </p:grpSpPr>
          <p:sp>
            <p:nvSpPr>
              <p:cNvPr id="32" name="Rectangle 14">
                <a:extLst>
                  <a:ext uri="{FF2B5EF4-FFF2-40B4-BE49-F238E27FC236}">
                    <a16:creationId xmlns:a16="http://schemas.microsoft.com/office/drawing/2014/main" id="{5A53FFA6-7AAA-4084-9757-FBAC6F74C270}"/>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Right Triangle 13">
                <a:extLst>
                  <a:ext uri="{FF2B5EF4-FFF2-40B4-BE49-F238E27FC236}">
                    <a16:creationId xmlns:a16="http://schemas.microsoft.com/office/drawing/2014/main" id="{669FCF72-485B-49AA-A6CE-5FD9A10DA331}"/>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4" name="Rectangle 24">
                <a:extLst>
                  <a:ext uri="{FF2B5EF4-FFF2-40B4-BE49-F238E27FC236}">
                    <a16:creationId xmlns:a16="http://schemas.microsoft.com/office/drawing/2014/main" id="{E076EE39-CEF0-451B-848A-823AB9CA0C24}"/>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5" name="Rectangle 41">
                <a:extLst>
                  <a:ext uri="{FF2B5EF4-FFF2-40B4-BE49-F238E27FC236}">
                    <a16:creationId xmlns:a16="http://schemas.microsoft.com/office/drawing/2014/main" id="{58868140-7EA8-4D07-A8CC-9C3DE68F3622}"/>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6" name="Isosceles Triangle 3">
                <a:extLst>
                  <a:ext uri="{FF2B5EF4-FFF2-40B4-BE49-F238E27FC236}">
                    <a16:creationId xmlns:a16="http://schemas.microsoft.com/office/drawing/2014/main" id="{DB6CAE9B-E902-4929-85E7-EB537E7FB639}"/>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0" name="Group 83">
              <a:extLst>
                <a:ext uri="{FF2B5EF4-FFF2-40B4-BE49-F238E27FC236}">
                  <a16:creationId xmlns:a16="http://schemas.microsoft.com/office/drawing/2014/main" id="{E7EF5E46-D4B3-4180-961C-C4B93B35C7F4}"/>
                </a:ext>
              </a:extLst>
            </p:cNvPr>
            <p:cNvGrpSpPr/>
            <p:nvPr/>
          </p:nvGrpSpPr>
          <p:grpSpPr>
            <a:xfrm rot="4990866">
              <a:off x="2464466" y="2788531"/>
              <a:ext cx="2049224" cy="852218"/>
              <a:chOff x="926950" y="1617134"/>
              <a:chExt cx="2049224" cy="852218"/>
            </a:xfrm>
          </p:grpSpPr>
          <p:sp>
            <p:nvSpPr>
              <p:cNvPr id="27" name="Rectangle 14">
                <a:extLst>
                  <a:ext uri="{FF2B5EF4-FFF2-40B4-BE49-F238E27FC236}">
                    <a16:creationId xmlns:a16="http://schemas.microsoft.com/office/drawing/2014/main" id="{C9E11633-3929-4408-AF1F-460C1265DD58}"/>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Right Triangle 13">
                <a:extLst>
                  <a:ext uri="{FF2B5EF4-FFF2-40B4-BE49-F238E27FC236}">
                    <a16:creationId xmlns:a16="http://schemas.microsoft.com/office/drawing/2014/main" id="{97047153-FAE3-437D-BEA6-AAB8858202ED}"/>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Rectangle 24">
                <a:extLst>
                  <a:ext uri="{FF2B5EF4-FFF2-40B4-BE49-F238E27FC236}">
                    <a16:creationId xmlns:a16="http://schemas.microsoft.com/office/drawing/2014/main" id="{C800B9AA-DF30-42B6-AEB6-074D5B4B0E2D}"/>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Rectangle 41">
                <a:extLst>
                  <a:ext uri="{FF2B5EF4-FFF2-40B4-BE49-F238E27FC236}">
                    <a16:creationId xmlns:a16="http://schemas.microsoft.com/office/drawing/2014/main" id="{195C837E-FBCB-41E0-8B27-60C7550DEDE0}"/>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Isosceles Triangle 3">
                <a:extLst>
                  <a:ext uri="{FF2B5EF4-FFF2-40B4-BE49-F238E27FC236}">
                    <a16:creationId xmlns:a16="http://schemas.microsoft.com/office/drawing/2014/main" id="{59958A79-B804-466B-83D7-9CF4E0D21244}"/>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4" name="Group 84">
              <a:extLst>
                <a:ext uri="{FF2B5EF4-FFF2-40B4-BE49-F238E27FC236}">
                  <a16:creationId xmlns:a16="http://schemas.microsoft.com/office/drawing/2014/main" id="{2478CBBE-2899-4805-8C65-7250D98B1033}"/>
                </a:ext>
              </a:extLst>
            </p:cNvPr>
            <p:cNvGrpSpPr/>
            <p:nvPr/>
          </p:nvGrpSpPr>
          <p:grpSpPr>
            <a:xfrm rot="10066674">
              <a:off x="1444650" y="4351773"/>
              <a:ext cx="2063339" cy="852218"/>
              <a:chOff x="926950" y="1617134"/>
              <a:chExt cx="2063339" cy="852218"/>
            </a:xfrm>
          </p:grpSpPr>
          <p:sp>
            <p:nvSpPr>
              <p:cNvPr id="22" name="Rectangle 14">
                <a:extLst>
                  <a:ext uri="{FF2B5EF4-FFF2-40B4-BE49-F238E27FC236}">
                    <a16:creationId xmlns:a16="http://schemas.microsoft.com/office/drawing/2014/main" id="{F9D3CFFD-5F92-4DC2-8344-1B836752E836}"/>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Right Triangle 13">
                <a:extLst>
                  <a:ext uri="{FF2B5EF4-FFF2-40B4-BE49-F238E27FC236}">
                    <a16:creationId xmlns:a16="http://schemas.microsoft.com/office/drawing/2014/main" id="{C2A6BB69-D8AC-4D8B-9051-F4D3DC176853}"/>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Rectangle 24">
                <a:extLst>
                  <a:ext uri="{FF2B5EF4-FFF2-40B4-BE49-F238E27FC236}">
                    <a16:creationId xmlns:a16="http://schemas.microsoft.com/office/drawing/2014/main" id="{7CB45026-8B58-4E3A-B6BB-0529463E4DD9}"/>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Rectangle 41">
                <a:extLst>
                  <a:ext uri="{FF2B5EF4-FFF2-40B4-BE49-F238E27FC236}">
                    <a16:creationId xmlns:a16="http://schemas.microsoft.com/office/drawing/2014/main" id="{0A992622-4E3D-4FFF-9944-4CE420DFD899}"/>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Isosceles Triangle 3">
                <a:extLst>
                  <a:ext uri="{FF2B5EF4-FFF2-40B4-BE49-F238E27FC236}">
                    <a16:creationId xmlns:a16="http://schemas.microsoft.com/office/drawing/2014/main" id="{7D83095C-FD86-4DE3-8A01-266BA2CA2186}"/>
                  </a:ext>
                </a:extLst>
              </p:cNvPr>
              <p:cNvSpPr>
                <a:spLocks noChangeAspect="1"/>
              </p:cNvSpPr>
              <p:nvPr/>
            </p:nvSpPr>
            <p:spPr>
              <a:xfrm rot="2229245">
                <a:off x="2630628" y="1965414"/>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5" name="Group 85">
              <a:extLst>
                <a:ext uri="{FF2B5EF4-FFF2-40B4-BE49-F238E27FC236}">
                  <a16:creationId xmlns:a16="http://schemas.microsoft.com/office/drawing/2014/main" id="{21F011C1-2D5C-469F-8351-7CC3EE599D7D}"/>
                </a:ext>
              </a:extLst>
            </p:cNvPr>
            <p:cNvGrpSpPr/>
            <p:nvPr/>
          </p:nvGrpSpPr>
          <p:grpSpPr>
            <a:xfrm rot="15054074">
              <a:off x="-267551" y="3562253"/>
              <a:ext cx="2125623" cy="852218"/>
              <a:chOff x="926950" y="1617134"/>
              <a:chExt cx="2125623" cy="852218"/>
            </a:xfrm>
          </p:grpSpPr>
          <p:sp>
            <p:nvSpPr>
              <p:cNvPr id="17" name="Rectangle 14">
                <a:extLst>
                  <a:ext uri="{FF2B5EF4-FFF2-40B4-BE49-F238E27FC236}">
                    <a16:creationId xmlns:a16="http://schemas.microsoft.com/office/drawing/2014/main" id="{8761C0E5-30B7-44F9-887D-659F09304A7E}"/>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ight Triangle 13">
                <a:extLst>
                  <a:ext uri="{FF2B5EF4-FFF2-40B4-BE49-F238E27FC236}">
                    <a16:creationId xmlns:a16="http://schemas.microsoft.com/office/drawing/2014/main" id="{63608171-FA5D-49A1-BA77-6B5170DB532C}"/>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ectangle 24">
                <a:extLst>
                  <a:ext uri="{FF2B5EF4-FFF2-40B4-BE49-F238E27FC236}">
                    <a16:creationId xmlns:a16="http://schemas.microsoft.com/office/drawing/2014/main" id="{49E325F4-D23D-4F8C-B149-73684CA87282}"/>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ectangle 41">
                <a:extLst>
                  <a:ext uri="{FF2B5EF4-FFF2-40B4-BE49-F238E27FC236}">
                    <a16:creationId xmlns:a16="http://schemas.microsoft.com/office/drawing/2014/main" id="{B6DBBCF0-7831-46D1-B565-2CCF11BA64BF}"/>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
                <a:extLst>
                  <a:ext uri="{FF2B5EF4-FFF2-40B4-BE49-F238E27FC236}">
                    <a16:creationId xmlns:a16="http://schemas.microsoft.com/office/drawing/2014/main" id="{C72844CD-D15F-46CA-A5DE-9682443830F2}"/>
                  </a:ext>
                </a:extLst>
              </p:cNvPr>
              <p:cNvSpPr>
                <a:spLocks noChangeAspect="1"/>
              </p:cNvSpPr>
              <p:nvPr/>
            </p:nvSpPr>
            <p:spPr>
              <a:xfrm rot="2229245">
                <a:off x="2692912" y="1965188"/>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6" name="Rectangle 14">
              <a:extLst>
                <a:ext uri="{FF2B5EF4-FFF2-40B4-BE49-F238E27FC236}">
                  <a16:creationId xmlns:a16="http://schemas.microsoft.com/office/drawing/2014/main" id="{B4FBD92F-522A-43B8-AB5D-6E74F190FCC3}"/>
                </a:ext>
              </a:extLst>
            </p:cNvPr>
            <p:cNvSpPr/>
            <p:nvPr/>
          </p:nvSpPr>
          <p:spPr>
            <a:xfrm rot="18143891">
              <a:off x="423487" y="2403381"/>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37" name="Group 108">
            <a:extLst>
              <a:ext uri="{FF2B5EF4-FFF2-40B4-BE49-F238E27FC236}">
                <a16:creationId xmlns:a16="http://schemas.microsoft.com/office/drawing/2014/main" id="{418685AE-8DD6-458F-94F3-7F8735612256}"/>
              </a:ext>
            </a:extLst>
          </p:cNvPr>
          <p:cNvGrpSpPr/>
          <p:nvPr/>
        </p:nvGrpSpPr>
        <p:grpSpPr>
          <a:xfrm>
            <a:off x="3896170" y="1965700"/>
            <a:ext cx="7603824" cy="3953560"/>
            <a:chOff x="-579606" y="1337697"/>
            <a:chExt cx="8058090" cy="4157080"/>
          </a:xfrm>
        </p:grpSpPr>
        <p:sp>
          <p:nvSpPr>
            <p:cNvPr id="38" name="Oval 109">
              <a:extLst>
                <a:ext uri="{FF2B5EF4-FFF2-40B4-BE49-F238E27FC236}">
                  <a16:creationId xmlns:a16="http://schemas.microsoft.com/office/drawing/2014/main" id="{79F1BA01-19D2-404D-8694-2D09EEB4F265}"/>
                </a:ext>
              </a:extLst>
            </p:cNvPr>
            <p:cNvSpPr/>
            <p:nvPr/>
          </p:nvSpPr>
          <p:spPr>
            <a:xfrm>
              <a:off x="561202" y="1968076"/>
              <a:ext cx="3002685" cy="3002685"/>
            </a:xfrm>
            <a:prstGeom prst="ellipse">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Freeform 5">
              <a:extLst>
                <a:ext uri="{FF2B5EF4-FFF2-40B4-BE49-F238E27FC236}">
                  <a16:creationId xmlns:a16="http://schemas.microsoft.com/office/drawing/2014/main" id="{10D2C508-B7CC-4BB9-B32B-FA768B4C618A}"/>
                </a:ext>
              </a:extLst>
            </p:cNvPr>
            <p:cNvSpPr/>
            <p:nvPr/>
          </p:nvSpPr>
          <p:spPr>
            <a:xfrm>
              <a:off x="-579606" y="1337697"/>
              <a:ext cx="8058090" cy="4157080"/>
            </a:xfrm>
            <a:custGeom>
              <a:avLst/>
              <a:gdLst>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4762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481601 h 3481601"/>
                <a:gd name="connsiteX1" fmla="*/ 2895600 w 6334125"/>
                <a:gd name="connsiteY1" fmla="*/ 2310026 h 3481601"/>
                <a:gd name="connsiteX2" fmla="*/ 4705350 w 6334125"/>
                <a:gd name="connsiteY2" fmla="*/ 1109876 h 3481601"/>
                <a:gd name="connsiteX3" fmla="*/ 6334125 w 6334125"/>
                <a:gd name="connsiteY3" fmla="*/ 214526 h 3481601"/>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267075 h 3267075"/>
                <a:gd name="connsiteX1" fmla="*/ 2895600 w 6334125"/>
                <a:gd name="connsiteY1" fmla="*/ 2095500 h 3267075"/>
                <a:gd name="connsiteX2" fmla="*/ 4705350 w 6334125"/>
                <a:gd name="connsiteY2" fmla="*/ 895350 h 3267075"/>
                <a:gd name="connsiteX3" fmla="*/ 5221610 w 6334125"/>
                <a:gd name="connsiteY3" fmla="*/ 181769 h 3267075"/>
                <a:gd name="connsiteX4" fmla="*/ 6334125 w 6334125"/>
                <a:gd name="connsiteY4" fmla="*/ 0 h 3267075"/>
                <a:gd name="connsiteX0" fmla="*/ 0 w 6334125"/>
                <a:gd name="connsiteY0" fmla="*/ 3848138 h 3848138"/>
                <a:gd name="connsiteX1" fmla="*/ 2895600 w 6334125"/>
                <a:gd name="connsiteY1" fmla="*/ 2676563 h 3848138"/>
                <a:gd name="connsiteX2" fmla="*/ 4705350 w 6334125"/>
                <a:gd name="connsiteY2" fmla="*/ 1476413 h 3848138"/>
                <a:gd name="connsiteX3" fmla="*/ 4526285 w 6334125"/>
                <a:gd name="connsiteY3" fmla="*/ 19882 h 3848138"/>
                <a:gd name="connsiteX4" fmla="*/ 6334125 w 6334125"/>
                <a:gd name="connsiteY4" fmla="*/ 581063 h 3848138"/>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973960 w 6334125"/>
                <a:gd name="connsiteY4" fmla="*/ 545381 h 3868812"/>
                <a:gd name="connsiteX5" fmla="*/ 6334125 w 6334125"/>
                <a:gd name="connsiteY5"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183385 w 6334125"/>
                <a:gd name="connsiteY4" fmla="*/ 1012106 h 3868812"/>
                <a:gd name="connsiteX5" fmla="*/ 6334125 w 6334125"/>
                <a:gd name="connsiteY5" fmla="*/ 601737 h 3868812"/>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52187 h 3852187"/>
                <a:gd name="connsiteX1" fmla="*/ 2895600 w 6334125"/>
                <a:gd name="connsiteY1" fmla="*/ 2680612 h 3852187"/>
                <a:gd name="connsiteX2" fmla="*/ 4705350 w 6334125"/>
                <a:gd name="connsiteY2" fmla="*/ 1480462 h 3852187"/>
                <a:gd name="connsiteX3" fmla="*/ 4526285 w 6334125"/>
                <a:gd name="connsiteY3" fmla="*/ 23931 h 3852187"/>
                <a:gd name="connsiteX4" fmla="*/ 4183385 w 6334125"/>
                <a:gd name="connsiteY4" fmla="*/ 995481 h 3852187"/>
                <a:gd name="connsiteX5" fmla="*/ 6334125 w 6334125"/>
                <a:gd name="connsiteY5" fmla="*/ 585112 h 3852187"/>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942513 h 3942513"/>
                <a:gd name="connsiteX1" fmla="*/ 2895600 w 6334125"/>
                <a:gd name="connsiteY1" fmla="*/ 2770938 h 3942513"/>
                <a:gd name="connsiteX2" fmla="*/ 4705350 w 6334125"/>
                <a:gd name="connsiteY2" fmla="*/ 1570788 h 3942513"/>
                <a:gd name="connsiteX3" fmla="*/ 4383410 w 6334125"/>
                <a:gd name="connsiteY3" fmla="*/ 19007 h 3942513"/>
                <a:gd name="connsiteX4" fmla="*/ 4554860 w 6334125"/>
                <a:gd name="connsiteY4" fmla="*/ 1114382 h 3942513"/>
                <a:gd name="connsiteX5" fmla="*/ 6334125 w 6334125"/>
                <a:gd name="connsiteY5" fmla="*/ 675438 h 3942513"/>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250185 w 6334125"/>
                <a:gd name="connsiteY4" fmla="*/ 112100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82329 h 3982329"/>
                <a:gd name="connsiteX1" fmla="*/ 2895600 w 6334125"/>
                <a:gd name="connsiteY1" fmla="*/ 2810754 h 3982329"/>
                <a:gd name="connsiteX2" fmla="*/ 4705350 w 6334125"/>
                <a:gd name="connsiteY2" fmla="*/ 1610604 h 3982329"/>
                <a:gd name="connsiteX3" fmla="*/ 4383410 w 6334125"/>
                <a:gd name="connsiteY3" fmla="*/ 58823 h 3982329"/>
                <a:gd name="connsiteX4" fmla="*/ 5421635 w 6334125"/>
                <a:gd name="connsiteY4" fmla="*/ 1154198 h 3982329"/>
                <a:gd name="connsiteX5" fmla="*/ 6334125 w 6334125"/>
                <a:gd name="connsiteY5" fmla="*/ 715254 h 3982329"/>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6055 h 4026055"/>
                <a:gd name="connsiteX1" fmla="*/ 2895600 w 6334125"/>
                <a:gd name="connsiteY1" fmla="*/ 2854480 h 4026055"/>
                <a:gd name="connsiteX2" fmla="*/ 4705350 w 6334125"/>
                <a:gd name="connsiteY2" fmla="*/ 1654330 h 4026055"/>
                <a:gd name="connsiteX3" fmla="*/ 4326260 w 6334125"/>
                <a:gd name="connsiteY3" fmla="*/ 54924 h 4026055"/>
                <a:gd name="connsiteX4" fmla="*/ 5421635 w 6334125"/>
                <a:gd name="connsiteY4" fmla="*/ 1197924 h 4026055"/>
                <a:gd name="connsiteX5" fmla="*/ 6334125 w 6334125"/>
                <a:gd name="connsiteY5" fmla="*/ 758980 h 4026055"/>
                <a:gd name="connsiteX0" fmla="*/ 0 w 6334125"/>
                <a:gd name="connsiteY0" fmla="*/ 4020433 h 4020433"/>
                <a:gd name="connsiteX1" fmla="*/ 2895600 w 6334125"/>
                <a:gd name="connsiteY1" fmla="*/ 2848858 h 4020433"/>
                <a:gd name="connsiteX2" fmla="*/ 4362450 w 6334125"/>
                <a:gd name="connsiteY2" fmla="*/ 1858258 h 4020433"/>
                <a:gd name="connsiteX3" fmla="*/ 4326260 w 6334125"/>
                <a:gd name="connsiteY3" fmla="*/ 49302 h 4020433"/>
                <a:gd name="connsiteX4" fmla="*/ 5421635 w 6334125"/>
                <a:gd name="connsiteY4" fmla="*/ 1192302 h 4020433"/>
                <a:gd name="connsiteX5" fmla="*/ 6334125 w 6334125"/>
                <a:gd name="connsiteY5" fmla="*/ 753358 h 4020433"/>
                <a:gd name="connsiteX0" fmla="*/ 0 w 6334125"/>
                <a:gd name="connsiteY0" fmla="*/ 4018875 h 4018875"/>
                <a:gd name="connsiteX1" fmla="*/ 2895600 w 6334125"/>
                <a:gd name="connsiteY1" fmla="*/ 2847300 h 4018875"/>
                <a:gd name="connsiteX2" fmla="*/ 4248150 w 6334125"/>
                <a:gd name="connsiteY2" fmla="*/ 1923375 h 4018875"/>
                <a:gd name="connsiteX3" fmla="*/ 4326260 w 6334125"/>
                <a:gd name="connsiteY3" fmla="*/ 47744 h 4018875"/>
                <a:gd name="connsiteX4" fmla="*/ 5421635 w 6334125"/>
                <a:gd name="connsiteY4" fmla="*/ 1190744 h 4018875"/>
                <a:gd name="connsiteX5" fmla="*/ 6334125 w 6334125"/>
                <a:gd name="connsiteY5" fmla="*/ 751800 h 4018875"/>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27609 h 4027609"/>
                <a:gd name="connsiteX1" fmla="*/ 2895600 w 6334125"/>
                <a:gd name="connsiteY1" fmla="*/ 2856034 h 4027609"/>
                <a:gd name="connsiteX2" fmla="*/ 4248150 w 6334125"/>
                <a:gd name="connsiteY2" fmla="*/ 1932109 h 4027609"/>
                <a:gd name="connsiteX3" fmla="*/ 4326260 w 6334125"/>
                <a:gd name="connsiteY3" fmla="*/ 56478 h 4027609"/>
                <a:gd name="connsiteX4" fmla="*/ 5421635 w 6334125"/>
                <a:gd name="connsiteY4" fmla="*/ 1199478 h 4027609"/>
                <a:gd name="connsiteX5" fmla="*/ 6334125 w 6334125"/>
                <a:gd name="connsiteY5" fmla="*/ 760534 h 4027609"/>
                <a:gd name="connsiteX0" fmla="*/ 0 w 6334125"/>
                <a:gd name="connsiteY0" fmla="*/ 3994320 h 3994320"/>
                <a:gd name="connsiteX1" fmla="*/ 2895600 w 6334125"/>
                <a:gd name="connsiteY1" fmla="*/ 2822745 h 3994320"/>
                <a:gd name="connsiteX2" fmla="*/ 4248150 w 6334125"/>
                <a:gd name="connsiteY2" fmla="*/ 1898820 h 3994320"/>
                <a:gd name="connsiteX3" fmla="*/ 4326260 w 6334125"/>
                <a:gd name="connsiteY3" fmla="*/ 23189 h 3994320"/>
                <a:gd name="connsiteX4" fmla="*/ 5421635 w 6334125"/>
                <a:gd name="connsiteY4" fmla="*/ 1166189 h 3994320"/>
                <a:gd name="connsiteX5" fmla="*/ 6334125 w 6334125"/>
                <a:gd name="connsiteY5" fmla="*/ 727245 h 3994320"/>
                <a:gd name="connsiteX0" fmla="*/ 0 w 6334125"/>
                <a:gd name="connsiteY0" fmla="*/ 3995390 h 3995390"/>
                <a:gd name="connsiteX1" fmla="*/ 2895600 w 6334125"/>
                <a:gd name="connsiteY1" fmla="*/ 2823815 h 3995390"/>
                <a:gd name="connsiteX2" fmla="*/ 4248150 w 6334125"/>
                <a:gd name="connsiteY2" fmla="*/ 1899890 h 3995390"/>
                <a:gd name="connsiteX3" fmla="*/ 4326260 w 6334125"/>
                <a:gd name="connsiteY3" fmla="*/ 24259 h 3995390"/>
                <a:gd name="connsiteX4" fmla="*/ 5421635 w 6334125"/>
                <a:gd name="connsiteY4" fmla="*/ 1167259 h 3995390"/>
                <a:gd name="connsiteX5" fmla="*/ 6334125 w 6334125"/>
                <a:gd name="connsiteY5" fmla="*/ 728315 h 3995390"/>
                <a:gd name="connsiteX0" fmla="*/ 0 w 6334125"/>
                <a:gd name="connsiteY0" fmla="*/ 3996562 h 3996562"/>
                <a:gd name="connsiteX1" fmla="*/ 2895600 w 6334125"/>
                <a:gd name="connsiteY1" fmla="*/ 2824987 h 3996562"/>
                <a:gd name="connsiteX2" fmla="*/ 4248150 w 6334125"/>
                <a:gd name="connsiteY2" fmla="*/ 1901062 h 3996562"/>
                <a:gd name="connsiteX3" fmla="*/ 4326260 w 6334125"/>
                <a:gd name="connsiteY3" fmla="*/ 25431 h 3996562"/>
                <a:gd name="connsiteX4" fmla="*/ 5421635 w 6334125"/>
                <a:gd name="connsiteY4" fmla="*/ 1168431 h 3996562"/>
                <a:gd name="connsiteX5" fmla="*/ 6334125 w 6334125"/>
                <a:gd name="connsiteY5" fmla="*/ 729487 h 3996562"/>
                <a:gd name="connsiteX0" fmla="*/ 0 w 6334125"/>
                <a:gd name="connsiteY0" fmla="*/ 3998304 h 3998304"/>
                <a:gd name="connsiteX1" fmla="*/ 2895600 w 6334125"/>
                <a:gd name="connsiteY1" fmla="*/ 2826729 h 3998304"/>
                <a:gd name="connsiteX2" fmla="*/ 4248150 w 6334125"/>
                <a:gd name="connsiteY2" fmla="*/ 1902804 h 3998304"/>
                <a:gd name="connsiteX3" fmla="*/ 4326260 w 6334125"/>
                <a:gd name="connsiteY3" fmla="*/ 27173 h 3998304"/>
                <a:gd name="connsiteX4" fmla="*/ 5421635 w 6334125"/>
                <a:gd name="connsiteY4" fmla="*/ 1170173 h 3998304"/>
                <a:gd name="connsiteX5" fmla="*/ 6334125 w 6334125"/>
                <a:gd name="connsiteY5" fmla="*/ 731229 h 3998304"/>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2590 h 3562590"/>
                <a:gd name="connsiteX1" fmla="*/ 2871839 w 6310364"/>
                <a:gd name="connsiteY1" fmla="*/ 2826641 h 3562590"/>
                <a:gd name="connsiteX2" fmla="*/ 4232309 w 6310364"/>
                <a:gd name="connsiteY2" fmla="*/ 1815591 h 3562590"/>
                <a:gd name="connsiteX3" fmla="*/ 4302499 w 6310364"/>
                <a:gd name="connsiteY3" fmla="*/ 27085 h 3562590"/>
                <a:gd name="connsiteX4" fmla="*/ 5397874 w 6310364"/>
                <a:gd name="connsiteY4" fmla="*/ 1170085 h 3562590"/>
                <a:gd name="connsiteX5" fmla="*/ 6310364 w 6310364"/>
                <a:gd name="connsiteY5" fmla="*/ 731141 h 3562590"/>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50352 w 6310364"/>
                <a:gd name="connsiteY4" fmla="*/ 810173 h 3337326"/>
                <a:gd name="connsiteX5" fmla="*/ 6310364 w 6310364"/>
                <a:gd name="connsiteY5" fmla="*/ 505877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99864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04819 w 6009386"/>
                <a:gd name="connsiteY4" fmla="*/ 810173 h 3337326"/>
                <a:gd name="connsiteX5" fmla="*/ 6009386 w 6009386"/>
                <a:gd name="connsiteY5" fmla="*/ 474195 h 3337326"/>
                <a:gd name="connsiteX0" fmla="*/ 0 w 6009386"/>
                <a:gd name="connsiteY0" fmla="*/ 3399330 h 3399330"/>
                <a:gd name="connsiteX1" fmla="*/ 2871839 w 6009386"/>
                <a:gd name="connsiteY1" fmla="*/ 2663381 h 3399330"/>
                <a:gd name="connsiteX2" fmla="*/ 4232309 w 6009386"/>
                <a:gd name="connsiteY2" fmla="*/ 1652331 h 3399330"/>
                <a:gd name="connsiteX3" fmla="*/ 4302500 w 6009386"/>
                <a:gd name="connsiteY3" fmla="*/ 30155 h 3399330"/>
                <a:gd name="connsiteX4" fmla="*/ 5104819 w 6009386"/>
                <a:gd name="connsiteY4" fmla="*/ 872177 h 3399330"/>
                <a:gd name="connsiteX5" fmla="*/ 6009386 w 6009386"/>
                <a:gd name="connsiteY5" fmla="*/ 536199 h 3399330"/>
                <a:gd name="connsiteX0" fmla="*/ 0 w 6009386"/>
                <a:gd name="connsiteY0" fmla="*/ 3394402 h 3394402"/>
                <a:gd name="connsiteX1" fmla="*/ 2871839 w 6009386"/>
                <a:gd name="connsiteY1" fmla="*/ 2658453 h 3394402"/>
                <a:gd name="connsiteX2" fmla="*/ 4232309 w 6009386"/>
                <a:gd name="connsiteY2" fmla="*/ 1647403 h 3394402"/>
                <a:gd name="connsiteX3" fmla="*/ 4302500 w 6009386"/>
                <a:gd name="connsiteY3" fmla="*/ 25227 h 3394402"/>
                <a:gd name="connsiteX4" fmla="*/ 5104819 w 6009386"/>
                <a:gd name="connsiteY4" fmla="*/ 867249 h 3394402"/>
                <a:gd name="connsiteX5" fmla="*/ 6009386 w 6009386"/>
                <a:gd name="connsiteY5" fmla="*/ 531271 h 3394402"/>
                <a:gd name="connsiteX0" fmla="*/ 0 w 5914340"/>
                <a:gd name="connsiteY0" fmla="*/ 3394402 h 3394402"/>
                <a:gd name="connsiteX1" fmla="*/ 2871839 w 5914340"/>
                <a:gd name="connsiteY1" fmla="*/ 2658453 h 3394402"/>
                <a:gd name="connsiteX2" fmla="*/ 4232309 w 5914340"/>
                <a:gd name="connsiteY2" fmla="*/ 1647403 h 3394402"/>
                <a:gd name="connsiteX3" fmla="*/ 4302500 w 5914340"/>
                <a:gd name="connsiteY3" fmla="*/ 25227 h 3394402"/>
                <a:gd name="connsiteX4" fmla="*/ 5104819 w 5914340"/>
                <a:gd name="connsiteY4" fmla="*/ 867249 h 3394402"/>
                <a:gd name="connsiteX5" fmla="*/ 5914340 w 5914340"/>
                <a:gd name="connsiteY5" fmla="*/ 562953 h 3394402"/>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3048 h 3403048"/>
                <a:gd name="connsiteX1" fmla="*/ 2871839 w 5914340"/>
                <a:gd name="connsiteY1" fmla="*/ 2667099 h 3403048"/>
                <a:gd name="connsiteX2" fmla="*/ 4232309 w 5914340"/>
                <a:gd name="connsiteY2" fmla="*/ 1656049 h 3403048"/>
                <a:gd name="connsiteX3" fmla="*/ 4302500 w 5914340"/>
                <a:gd name="connsiteY3" fmla="*/ 33873 h 3403048"/>
                <a:gd name="connsiteX4" fmla="*/ 5104819 w 5914340"/>
                <a:gd name="connsiteY4" fmla="*/ 875895 h 3403048"/>
                <a:gd name="connsiteX5" fmla="*/ 5914340 w 5914340"/>
                <a:gd name="connsiteY5" fmla="*/ 571599 h 3403048"/>
                <a:gd name="connsiteX0" fmla="*/ 0 w 5914340"/>
                <a:gd name="connsiteY0" fmla="*/ 3402580 h 3402580"/>
                <a:gd name="connsiteX1" fmla="*/ 2871839 w 5914340"/>
                <a:gd name="connsiteY1" fmla="*/ 2666631 h 3402580"/>
                <a:gd name="connsiteX2" fmla="*/ 4232309 w 5914340"/>
                <a:gd name="connsiteY2" fmla="*/ 1655581 h 3402580"/>
                <a:gd name="connsiteX3" fmla="*/ 4302500 w 5914340"/>
                <a:gd name="connsiteY3" fmla="*/ 33405 h 3402580"/>
                <a:gd name="connsiteX4" fmla="*/ 5104819 w 5914340"/>
                <a:gd name="connsiteY4" fmla="*/ 875427 h 3402580"/>
                <a:gd name="connsiteX5" fmla="*/ 5914340 w 5914340"/>
                <a:gd name="connsiteY5" fmla="*/ 571131 h 3402580"/>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6496747"/>
                <a:gd name="connsiteY0" fmla="*/ 3469284 h 3469284"/>
                <a:gd name="connsiteX1" fmla="*/ 3454246 w 6496747"/>
                <a:gd name="connsiteY1" fmla="*/ 2717157 h 3469284"/>
                <a:gd name="connsiteX2" fmla="*/ 4814716 w 6496747"/>
                <a:gd name="connsiteY2" fmla="*/ 1706107 h 3469284"/>
                <a:gd name="connsiteX3" fmla="*/ 4884907 w 6496747"/>
                <a:gd name="connsiteY3" fmla="*/ 83931 h 3469284"/>
                <a:gd name="connsiteX4" fmla="*/ 5687226 w 6496747"/>
                <a:gd name="connsiteY4" fmla="*/ 925953 h 3469284"/>
                <a:gd name="connsiteX5" fmla="*/ 6496747 w 6496747"/>
                <a:gd name="connsiteY5" fmla="*/ 621657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76437 h 3476437"/>
                <a:gd name="connsiteX1" fmla="*/ 3454246 w 7734362"/>
                <a:gd name="connsiteY1" fmla="*/ 2724310 h 3476437"/>
                <a:gd name="connsiteX2" fmla="*/ 5025030 w 7734362"/>
                <a:gd name="connsiteY2" fmla="*/ 1600014 h 3476437"/>
                <a:gd name="connsiteX3" fmla="*/ 4884907 w 7734362"/>
                <a:gd name="connsiteY3" fmla="*/ 91084 h 3476437"/>
                <a:gd name="connsiteX4" fmla="*/ 6164476 w 7734362"/>
                <a:gd name="connsiteY4" fmla="*/ 1030174 h 3476437"/>
                <a:gd name="connsiteX5" fmla="*/ 7734362 w 7734362"/>
                <a:gd name="connsiteY5" fmla="*/ 620721 h 3476437"/>
                <a:gd name="connsiteX0" fmla="*/ 0 w 7734362"/>
                <a:gd name="connsiteY0" fmla="*/ 3491750 h 3491750"/>
                <a:gd name="connsiteX1" fmla="*/ 3454246 w 7734362"/>
                <a:gd name="connsiteY1" fmla="*/ 2739623 h 3491750"/>
                <a:gd name="connsiteX2" fmla="*/ 5162543 w 7734362"/>
                <a:gd name="connsiteY2" fmla="*/ 1421191 h 3491750"/>
                <a:gd name="connsiteX3" fmla="*/ 4884907 w 7734362"/>
                <a:gd name="connsiteY3" fmla="*/ 106397 h 3491750"/>
                <a:gd name="connsiteX4" fmla="*/ 6164476 w 7734362"/>
                <a:gd name="connsiteY4" fmla="*/ 1045487 h 3491750"/>
                <a:gd name="connsiteX5" fmla="*/ 7734362 w 7734362"/>
                <a:gd name="connsiteY5" fmla="*/ 636034 h 3491750"/>
                <a:gd name="connsiteX0" fmla="*/ 0 w 7734362"/>
                <a:gd name="connsiteY0" fmla="*/ 3481682 h 3481682"/>
                <a:gd name="connsiteX1" fmla="*/ 3454246 w 7734362"/>
                <a:gd name="connsiteY1" fmla="*/ 2729555 h 3481682"/>
                <a:gd name="connsiteX2" fmla="*/ 5162543 w 7734362"/>
                <a:gd name="connsiteY2" fmla="*/ 1411123 h 3481682"/>
                <a:gd name="connsiteX3" fmla="*/ 4884907 w 7734362"/>
                <a:gd name="connsiteY3" fmla="*/ 96329 h 3481682"/>
                <a:gd name="connsiteX4" fmla="*/ 6164476 w 7734362"/>
                <a:gd name="connsiteY4" fmla="*/ 1035419 h 3481682"/>
                <a:gd name="connsiteX5" fmla="*/ 7734362 w 7734362"/>
                <a:gd name="connsiteY5" fmla="*/ 625966 h 3481682"/>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01719 h 3601719"/>
                <a:gd name="connsiteX1" fmla="*/ 3454246 w 7734362"/>
                <a:gd name="connsiteY1" fmla="*/ 2849592 h 3601719"/>
                <a:gd name="connsiteX2" fmla="*/ 5162543 w 7734362"/>
                <a:gd name="connsiteY2" fmla="*/ 1531160 h 3601719"/>
                <a:gd name="connsiteX3" fmla="*/ 5022420 w 7734362"/>
                <a:gd name="connsiteY3" fmla="*/ 70764 h 3601719"/>
                <a:gd name="connsiteX4" fmla="*/ 6164476 w 7734362"/>
                <a:gd name="connsiteY4" fmla="*/ 1155456 h 3601719"/>
                <a:gd name="connsiteX5" fmla="*/ 7734362 w 7734362"/>
                <a:gd name="connsiteY5" fmla="*/ 746003 h 3601719"/>
                <a:gd name="connsiteX0" fmla="*/ 0 w 7734362"/>
                <a:gd name="connsiteY0" fmla="*/ 3663073 h 3663073"/>
                <a:gd name="connsiteX1" fmla="*/ 3454246 w 7734362"/>
                <a:gd name="connsiteY1" fmla="*/ 2910946 h 3663073"/>
                <a:gd name="connsiteX2" fmla="*/ 5162543 w 7734362"/>
                <a:gd name="connsiteY2" fmla="*/ 1592514 h 3663073"/>
                <a:gd name="connsiteX3" fmla="*/ 4941530 w 7734362"/>
                <a:gd name="connsiteY3" fmla="*/ 67405 h 3663073"/>
                <a:gd name="connsiteX4" fmla="*/ 6164476 w 7734362"/>
                <a:gd name="connsiteY4" fmla="*/ 1216810 h 3663073"/>
                <a:gd name="connsiteX5" fmla="*/ 7734362 w 7734362"/>
                <a:gd name="connsiteY5" fmla="*/ 807357 h 3663073"/>
                <a:gd name="connsiteX0" fmla="*/ 0 w 7734362"/>
                <a:gd name="connsiteY0" fmla="*/ 3660638 h 3660638"/>
                <a:gd name="connsiteX1" fmla="*/ 3454246 w 7734362"/>
                <a:gd name="connsiteY1" fmla="*/ 2908511 h 3660638"/>
                <a:gd name="connsiteX2" fmla="*/ 5162543 w 7734362"/>
                <a:gd name="connsiteY2" fmla="*/ 1590079 h 3660638"/>
                <a:gd name="connsiteX3" fmla="*/ 4941530 w 7734362"/>
                <a:gd name="connsiteY3" fmla="*/ 64970 h 3660638"/>
                <a:gd name="connsiteX4" fmla="*/ 6164476 w 7734362"/>
                <a:gd name="connsiteY4" fmla="*/ 1214375 h 3660638"/>
                <a:gd name="connsiteX5" fmla="*/ 7734362 w 7734362"/>
                <a:gd name="connsiteY5" fmla="*/ 804922 h 3660638"/>
                <a:gd name="connsiteX0" fmla="*/ 0 w 7734362"/>
                <a:gd name="connsiteY0" fmla="*/ 3688791 h 3688791"/>
                <a:gd name="connsiteX1" fmla="*/ 3454246 w 7734362"/>
                <a:gd name="connsiteY1" fmla="*/ 2936664 h 3688791"/>
                <a:gd name="connsiteX2" fmla="*/ 5162543 w 7734362"/>
                <a:gd name="connsiteY2" fmla="*/ 1618232 h 3688791"/>
                <a:gd name="connsiteX3" fmla="*/ 4941530 w 7734362"/>
                <a:gd name="connsiteY3" fmla="*/ 93123 h 3688791"/>
                <a:gd name="connsiteX4" fmla="*/ 6164476 w 7734362"/>
                <a:gd name="connsiteY4" fmla="*/ 1242528 h 3688791"/>
                <a:gd name="connsiteX5" fmla="*/ 7734362 w 7734362"/>
                <a:gd name="connsiteY5" fmla="*/ 833075 h 3688791"/>
                <a:gd name="connsiteX0" fmla="*/ 0 w 7734362"/>
                <a:gd name="connsiteY0" fmla="*/ 3673620 h 3673620"/>
                <a:gd name="connsiteX1" fmla="*/ 3454246 w 7734362"/>
                <a:gd name="connsiteY1" fmla="*/ 2921493 h 3673620"/>
                <a:gd name="connsiteX2" fmla="*/ 5162543 w 7734362"/>
                <a:gd name="connsiteY2" fmla="*/ 1603061 h 3673620"/>
                <a:gd name="connsiteX3" fmla="*/ 4957709 w 7734362"/>
                <a:gd name="connsiteY3" fmla="*/ 94131 h 3673620"/>
                <a:gd name="connsiteX4" fmla="*/ 6164476 w 7734362"/>
                <a:gd name="connsiteY4" fmla="*/ 1227357 h 3673620"/>
                <a:gd name="connsiteX5" fmla="*/ 7734362 w 7734362"/>
                <a:gd name="connsiteY5" fmla="*/ 817904 h 3673620"/>
                <a:gd name="connsiteX0" fmla="*/ 0 w 7734362"/>
                <a:gd name="connsiteY0" fmla="*/ 3640616 h 3640616"/>
                <a:gd name="connsiteX1" fmla="*/ 3454246 w 7734362"/>
                <a:gd name="connsiteY1" fmla="*/ 2888489 h 3640616"/>
                <a:gd name="connsiteX2" fmla="*/ 5162543 w 7734362"/>
                <a:gd name="connsiteY2" fmla="*/ 1570057 h 3640616"/>
                <a:gd name="connsiteX3" fmla="*/ 4957709 w 7734362"/>
                <a:gd name="connsiteY3" fmla="*/ 61127 h 3640616"/>
                <a:gd name="connsiteX4" fmla="*/ 6164476 w 7734362"/>
                <a:gd name="connsiteY4" fmla="*/ 1194353 h 3640616"/>
                <a:gd name="connsiteX5" fmla="*/ 7734362 w 7734362"/>
                <a:gd name="connsiteY5" fmla="*/ 784900 h 3640616"/>
                <a:gd name="connsiteX0" fmla="*/ 0 w 7734362"/>
                <a:gd name="connsiteY0" fmla="*/ 3647921 h 3647921"/>
                <a:gd name="connsiteX1" fmla="*/ 3454246 w 7734362"/>
                <a:gd name="connsiteY1" fmla="*/ 2895794 h 3647921"/>
                <a:gd name="connsiteX2" fmla="*/ 5162543 w 7734362"/>
                <a:gd name="connsiteY2" fmla="*/ 1577362 h 3647921"/>
                <a:gd name="connsiteX3" fmla="*/ 4957709 w 7734362"/>
                <a:gd name="connsiteY3" fmla="*/ 68432 h 3647921"/>
                <a:gd name="connsiteX4" fmla="*/ 6164476 w 7734362"/>
                <a:gd name="connsiteY4" fmla="*/ 1201658 h 3647921"/>
                <a:gd name="connsiteX5" fmla="*/ 7734362 w 7734362"/>
                <a:gd name="connsiteY5" fmla="*/ 792205 h 3647921"/>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582010 h 3582010"/>
                <a:gd name="connsiteX1" fmla="*/ 3454246 w 7734362"/>
                <a:gd name="connsiteY1" fmla="*/ 2829883 h 3582010"/>
                <a:gd name="connsiteX2" fmla="*/ 5162543 w 7734362"/>
                <a:gd name="connsiteY2" fmla="*/ 1511451 h 3582010"/>
                <a:gd name="connsiteX3" fmla="*/ 4957709 w 7734362"/>
                <a:gd name="connsiteY3" fmla="*/ 2521 h 3582010"/>
                <a:gd name="connsiteX4" fmla="*/ 6407145 w 7734362"/>
                <a:gd name="connsiteY4" fmla="*/ 1103391 h 3582010"/>
                <a:gd name="connsiteX5" fmla="*/ 7734362 w 7734362"/>
                <a:gd name="connsiteY5" fmla="*/ 726294 h 3582010"/>
                <a:gd name="connsiteX0" fmla="*/ 0 w 7734362"/>
                <a:gd name="connsiteY0" fmla="*/ 3586304 h 3586304"/>
                <a:gd name="connsiteX1" fmla="*/ 3454246 w 7734362"/>
                <a:gd name="connsiteY1" fmla="*/ 2834177 h 3586304"/>
                <a:gd name="connsiteX2" fmla="*/ 5162543 w 7734362"/>
                <a:gd name="connsiteY2" fmla="*/ 1515745 h 3586304"/>
                <a:gd name="connsiteX3" fmla="*/ 4957709 w 7734362"/>
                <a:gd name="connsiteY3" fmla="*/ 6815 h 3586304"/>
                <a:gd name="connsiteX4" fmla="*/ 6407145 w 7734362"/>
                <a:gd name="connsiteY4" fmla="*/ 1107685 h 3586304"/>
                <a:gd name="connsiteX5" fmla="*/ 7734362 w 7734362"/>
                <a:gd name="connsiteY5" fmla="*/ 730588 h 3586304"/>
                <a:gd name="connsiteX0" fmla="*/ 0 w 7734362"/>
                <a:gd name="connsiteY0" fmla="*/ 3687876 h 3687876"/>
                <a:gd name="connsiteX1" fmla="*/ 3454246 w 7734362"/>
                <a:gd name="connsiteY1" fmla="*/ 2935749 h 3687876"/>
                <a:gd name="connsiteX2" fmla="*/ 5162543 w 7734362"/>
                <a:gd name="connsiteY2" fmla="*/ 1617317 h 3687876"/>
                <a:gd name="connsiteX3" fmla="*/ 4957709 w 7734362"/>
                <a:gd name="connsiteY3" fmla="*/ 108387 h 3687876"/>
                <a:gd name="connsiteX4" fmla="*/ 6407145 w 7734362"/>
                <a:gd name="connsiteY4" fmla="*/ 1209257 h 3687876"/>
                <a:gd name="connsiteX5" fmla="*/ 7734362 w 7734362"/>
                <a:gd name="connsiteY5" fmla="*/ 832160 h 3687876"/>
                <a:gd name="connsiteX0" fmla="*/ 0 w 7734362"/>
                <a:gd name="connsiteY0" fmla="*/ 3707261 h 3707261"/>
                <a:gd name="connsiteX1" fmla="*/ 3454246 w 7734362"/>
                <a:gd name="connsiteY1" fmla="*/ 2955134 h 3707261"/>
                <a:gd name="connsiteX2" fmla="*/ 5162543 w 7734362"/>
                <a:gd name="connsiteY2" fmla="*/ 1636702 h 3707261"/>
                <a:gd name="connsiteX3" fmla="*/ 4957709 w 7734362"/>
                <a:gd name="connsiteY3" fmla="*/ 127772 h 3707261"/>
                <a:gd name="connsiteX4" fmla="*/ 6407145 w 7734362"/>
                <a:gd name="connsiteY4" fmla="*/ 1228642 h 3707261"/>
                <a:gd name="connsiteX5" fmla="*/ 7734362 w 7734362"/>
                <a:gd name="connsiteY5" fmla="*/ 851545 h 3707261"/>
                <a:gd name="connsiteX0" fmla="*/ 0 w 7734362"/>
                <a:gd name="connsiteY0" fmla="*/ 3661117 h 3661117"/>
                <a:gd name="connsiteX1" fmla="*/ 3454246 w 7734362"/>
                <a:gd name="connsiteY1" fmla="*/ 2908990 h 3661117"/>
                <a:gd name="connsiteX2" fmla="*/ 5162543 w 7734362"/>
                <a:gd name="connsiteY2" fmla="*/ 1590558 h 3661117"/>
                <a:gd name="connsiteX3" fmla="*/ 4957709 w 7734362"/>
                <a:gd name="connsiteY3" fmla="*/ 81628 h 3661117"/>
                <a:gd name="connsiteX4" fmla="*/ 6407145 w 7734362"/>
                <a:gd name="connsiteY4" fmla="*/ 1182498 h 3661117"/>
                <a:gd name="connsiteX5" fmla="*/ 7734362 w 7734362"/>
                <a:gd name="connsiteY5" fmla="*/ 805401 h 3661117"/>
                <a:gd name="connsiteX0" fmla="*/ 0 w 7734362"/>
                <a:gd name="connsiteY0" fmla="*/ 3653475 h 3653475"/>
                <a:gd name="connsiteX1" fmla="*/ 3454246 w 7734362"/>
                <a:gd name="connsiteY1" fmla="*/ 2901348 h 3653475"/>
                <a:gd name="connsiteX2" fmla="*/ 5162543 w 7734362"/>
                <a:gd name="connsiteY2" fmla="*/ 1582916 h 3653475"/>
                <a:gd name="connsiteX3" fmla="*/ 4957709 w 7734362"/>
                <a:gd name="connsiteY3" fmla="*/ 73986 h 3653475"/>
                <a:gd name="connsiteX4" fmla="*/ 6407145 w 7734362"/>
                <a:gd name="connsiteY4" fmla="*/ 1174856 h 3653475"/>
                <a:gd name="connsiteX5" fmla="*/ 7734362 w 7734362"/>
                <a:gd name="connsiteY5" fmla="*/ 797759 h 3653475"/>
                <a:gd name="connsiteX0" fmla="*/ 0 w 7734362"/>
                <a:gd name="connsiteY0" fmla="*/ 3682289 h 3682289"/>
                <a:gd name="connsiteX1" fmla="*/ 3454246 w 7734362"/>
                <a:gd name="connsiteY1" fmla="*/ 2930162 h 3682289"/>
                <a:gd name="connsiteX2" fmla="*/ 5162543 w 7734362"/>
                <a:gd name="connsiteY2" fmla="*/ 1611730 h 3682289"/>
                <a:gd name="connsiteX3" fmla="*/ 4957709 w 7734362"/>
                <a:gd name="connsiteY3" fmla="*/ 102800 h 3682289"/>
                <a:gd name="connsiteX4" fmla="*/ 6407145 w 7734362"/>
                <a:gd name="connsiteY4" fmla="*/ 1203670 h 3682289"/>
                <a:gd name="connsiteX5" fmla="*/ 7734362 w 7734362"/>
                <a:gd name="connsiteY5" fmla="*/ 826573 h 3682289"/>
                <a:gd name="connsiteX0" fmla="*/ 0 w 7734362"/>
                <a:gd name="connsiteY0" fmla="*/ 3583278 h 3583278"/>
                <a:gd name="connsiteX1" fmla="*/ 3454246 w 7734362"/>
                <a:gd name="connsiteY1" fmla="*/ 2831151 h 3583278"/>
                <a:gd name="connsiteX2" fmla="*/ 5162544 w 7734362"/>
                <a:gd name="connsiteY2" fmla="*/ 1609787 h 3583278"/>
                <a:gd name="connsiteX3" fmla="*/ 4957709 w 7734362"/>
                <a:gd name="connsiteY3" fmla="*/ 3789 h 3583278"/>
                <a:gd name="connsiteX4" fmla="*/ 6407145 w 7734362"/>
                <a:gd name="connsiteY4" fmla="*/ 1104659 h 3583278"/>
                <a:gd name="connsiteX5" fmla="*/ 7734362 w 7734362"/>
                <a:gd name="connsiteY5" fmla="*/ 727562 h 3583278"/>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91513 h 3591513"/>
                <a:gd name="connsiteX1" fmla="*/ 3454246 w 7734362"/>
                <a:gd name="connsiteY1" fmla="*/ 2839386 h 3591513"/>
                <a:gd name="connsiteX2" fmla="*/ 5211078 w 7734362"/>
                <a:gd name="connsiteY2" fmla="*/ 1496687 h 3591513"/>
                <a:gd name="connsiteX3" fmla="*/ 4957709 w 7734362"/>
                <a:gd name="connsiteY3" fmla="*/ 12024 h 3591513"/>
                <a:gd name="connsiteX4" fmla="*/ 6407145 w 7734362"/>
                <a:gd name="connsiteY4" fmla="*/ 1112894 h 3591513"/>
                <a:gd name="connsiteX5" fmla="*/ 7734362 w 7734362"/>
                <a:gd name="connsiteY5" fmla="*/ 735797 h 3591513"/>
                <a:gd name="connsiteX0" fmla="*/ 0 w 7734362"/>
                <a:gd name="connsiteY0" fmla="*/ 3613435 h 3613435"/>
                <a:gd name="connsiteX1" fmla="*/ 3454246 w 7734362"/>
                <a:gd name="connsiteY1" fmla="*/ 2861308 h 3613435"/>
                <a:gd name="connsiteX2" fmla="*/ 5211078 w 7734362"/>
                <a:gd name="connsiteY2" fmla="*/ 1518609 h 3613435"/>
                <a:gd name="connsiteX3" fmla="*/ 4957709 w 7734362"/>
                <a:gd name="connsiteY3" fmla="*/ 33946 h 3613435"/>
                <a:gd name="connsiteX4" fmla="*/ 6407145 w 7734362"/>
                <a:gd name="connsiteY4" fmla="*/ 1134816 h 3613435"/>
                <a:gd name="connsiteX5" fmla="*/ 7734362 w 7734362"/>
                <a:gd name="connsiteY5" fmla="*/ 757719 h 3613435"/>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6818 h 3586818"/>
                <a:gd name="connsiteX1" fmla="*/ 3454246 w 7734362"/>
                <a:gd name="connsiteY1" fmla="*/ 2834691 h 3586818"/>
                <a:gd name="connsiteX2" fmla="*/ 5211078 w 7734362"/>
                <a:gd name="connsiteY2" fmla="*/ 1491992 h 3586818"/>
                <a:gd name="connsiteX3" fmla="*/ 4957709 w 7734362"/>
                <a:gd name="connsiteY3" fmla="*/ 7329 h 3586818"/>
                <a:gd name="connsiteX4" fmla="*/ 6326255 w 7734362"/>
                <a:gd name="connsiteY4" fmla="*/ 1003042 h 3586818"/>
                <a:gd name="connsiteX5" fmla="*/ 7734362 w 7734362"/>
                <a:gd name="connsiteY5" fmla="*/ 731102 h 3586818"/>
                <a:gd name="connsiteX0" fmla="*/ 0 w 7734362"/>
                <a:gd name="connsiteY0" fmla="*/ 3582159 h 3582159"/>
                <a:gd name="connsiteX1" fmla="*/ 3454246 w 7734362"/>
                <a:gd name="connsiteY1" fmla="*/ 2830032 h 3582159"/>
                <a:gd name="connsiteX2" fmla="*/ 5211078 w 7734362"/>
                <a:gd name="connsiteY2" fmla="*/ 1487333 h 3582159"/>
                <a:gd name="connsiteX3" fmla="*/ 4957709 w 7734362"/>
                <a:gd name="connsiteY3" fmla="*/ 2670 h 3582159"/>
                <a:gd name="connsiteX4" fmla="*/ 6326255 w 7734362"/>
                <a:gd name="connsiteY4" fmla="*/ 998383 h 3582159"/>
                <a:gd name="connsiteX5" fmla="*/ 7734362 w 7734362"/>
                <a:gd name="connsiteY5" fmla="*/ 726443 h 3582159"/>
                <a:gd name="connsiteX0" fmla="*/ 0 w 7734362"/>
                <a:gd name="connsiteY0" fmla="*/ 3626225 h 3626225"/>
                <a:gd name="connsiteX1" fmla="*/ 3454246 w 7734362"/>
                <a:gd name="connsiteY1" fmla="*/ 2874098 h 3626225"/>
                <a:gd name="connsiteX2" fmla="*/ 5211078 w 7734362"/>
                <a:gd name="connsiteY2" fmla="*/ 1531399 h 3626225"/>
                <a:gd name="connsiteX3" fmla="*/ 4957709 w 7734362"/>
                <a:gd name="connsiteY3" fmla="*/ 46736 h 3626225"/>
                <a:gd name="connsiteX4" fmla="*/ 6326255 w 7734362"/>
                <a:gd name="connsiteY4" fmla="*/ 1042449 h 3626225"/>
                <a:gd name="connsiteX5" fmla="*/ 7734362 w 7734362"/>
                <a:gd name="connsiteY5" fmla="*/ 770509 h 3626225"/>
                <a:gd name="connsiteX0" fmla="*/ 0 w 7734362"/>
                <a:gd name="connsiteY0" fmla="*/ 3597711 h 3597711"/>
                <a:gd name="connsiteX1" fmla="*/ 3454246 w 7734362"/>
                <a:gd name="connsiteY1" fmla="*/ 2845584 h 3597711"/>
                <a:gd name="connsiteX2" fmla="*/ 5211078 w 7734362"/>
                <a:gd name="connsiteY2" fmla="*/ 1502885 h 3597711"/>
                <a:gd name="connsiteX3" fmla="*/ 4957709 w 7734362"/>
                <a:gd name="connsiteY3" fmla="*/ 18222 h 3597711"/>
                <a:gd name="connsiteX4" fmla="*/ 6326255 w 7734362"/>
                <a:gd name="connsiteY4" fmla="*/ 1013935 h 3597711"/>
                <a:gd name="connsiteX5" fmla="*/ 7734362 w 7734362"/>
                <a:gd name="connsiteY5" fmla="*/ 741995 h 3597711"/>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186811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440 h 3613440"/>
                <a:gd name="connsiteX1" fmla="*/ 3454246 w 7734362"/>
                <a:gd name="connsiteY1" fmla="*/ 2861313 h 3613440"/>
                <a:gd name="connsiteX2" fmla="*/ 5186811 w 7734362"/>
                <a:gd name="connsiteY2" fmla="*/ 1518614 h 3613440"/>
                <a:gd name="connsiteX3" fmla="*/ 4957709 w 7734362"/>
                <a:gd name="connsiteY3" fmla="*/ 33951 h 3613440"/>
                <a:gd name="connsiteX4" fmla="*/ 6245366 w 7734362"/>
                <a:gd name="connsiteY4" fmla="*/ 1062020 h 3613440"/>
                <a:gd name="connsiteX5" fmla="*/ 7734362 w 7734362"/>
                <a:gd name="connsiteY5" fmla="*/ 757724 h 3613440"/>
                <a:gd name="connsiteX0" fmla="*/ 0 w 7734362"/>
                <a:gd name="connsiteY0" fmla="*/ 3616227 h 3616227"/>
                <a:gd name="connsiteX1" fmla="*/ 3454246 w 7734362"/>
                <a:gd name="connsiteY1" fmla="*/ 2864100 h 3616227"/>
                <a:gd name="connsiteX2" fmla="*/ 5186811 w 7734362"/>
                <a:gd name="connsiteY2" fmla="*/ 1521401 h 3616227"/>
                <a:gd name="connsiteX3" fmla="*/ 4957709 w 7734362"/>
                <a:gd name="connsiteY3" fmla="*/ 36738 h 3616227"/>
                <a:gd name="connsiteX4" fmla="*/ 6245366 w 7734362"/>
                <a:gd name="connsiteY4" fmla="*/ 1064807 h 3616227"/>
                <a:gd name="connsiteX5" fmla="*/ 7734362 w 7734362"/>
                <a:gd name="connsiteY5" fmla="*/ 760511 h 3616227"/>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2880 h 3632880"/>
                <a:gd name="connsiteX1" fmla="*/ 3454246 w 7734362"/>
                <a:gd name="connsiteY1" fmla="*/ 2880753 h 3632880"/>
                <a:gd name="connsiteX2" fmla="*/ 5186811 w 7734362"/>
                <a:gd name="connsiteY2" fmla="*/ 1538054 h 3632880"/>
                <a:gd name="connsiteX3" fmla="*/ 4957709 w 7734362"/>
                <a:gd name="connsiteY3" fmla="*/ 53391 h 3632880"/>
                <a:gd name="connsiteX4" fmla="*/ 6245366 w 7734362"/>
                <a:gd name="connsiteY4" fmla="*/ 1081460 h 3632880"/>
                <a:gd name="connsiteX5" fmla="*/ 7734362 w 7734362"/>
                <a:gd name="connsiteY5" fmla="*/ 777164 h 3632880"/>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6289 h 3636289"/>
                <a:gd name="connsiteX1" fmla="*/ 3454246 w 7734362"/>
                <a:gd name="connsiteY1" fmla="*/ 2884162 h 3636289"/>
                <a:gd name="connsiteX2" fmla="*/ 5186811 w 7734362"/>
                <a:gd name="connsiteY2" fmla="*/ 1541463 h 3636289"/>
                <a:gd name="connsiteX3" fmla="*/ 4957709 w 7734362"/>
                <a:gd name="connsiteY3" fmla="*/ 56800 h 3636289"/>
                <a:gd name="connsiteX4" fmla="*/ 6245366 w 7734362"/>
                <a:gd name="connsiteY4" fmla="*/ 1084869 h 3636289"/>
                <a:gd name="connsiteX5" fmla="*/ 7734362 w 7734362"/>
                <a:gd name="connsiteY5" fmla="*/ 780573 h 3636289"/>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 name="connsiteX0" fmla="*/ 0 w 8066010"/>
                <a:gd name="connsiteY0" fmla="*/ 3650958 h 3650958"/>
                <a:gd name="connsiteX1" fmla="*/ 3454246 w 8066010"/>
                <a:gd name="connsiteY1" fmla="*/ 2898831 h 3650958"/>
                <a:gd name="connsiteX2" fmla="*/ 5147209 w 8066010"/>
                <a:gd name="connsiteY2" fmla="*/ 1413563 h 3650958"/>
                <a:gd name="connsiteX3" fmla="*/ 4957709 w 8066010"/>
                <a:gd name="connsiteY3" fmla="*/ 71469 h 3650958"/>
                <a:gd name="connsiteX4" fmla="*/ 6229187 w 8066010"/>
                <a:gd name="connsiteY4" fmla="*/ 1148072 h 3650958"/>
                <a:gd name="connsiteX5" fmla="*/ 8066010 w 8066010"/>
                <a:gd name="connsiteY5" fmla="*/ 617284 h 3650958"/>
                <a:gd name="connsiteX0" fmla="*/ 0 w 8066010"/>
                <a:gd name="connsiteY0" fmla="*/ 3807805 h 3807805"/>
                <a:gd name="connsiteX1" fmla="*/ 3454246 w 8066010"/>
                <a:gd name="connsiteY1" fmla="*/ 3055678 h 3807805"/>
                <a:gd name="connsiteX2" fmla="*/ 5147209 w 8066010"/>
                <a:gd name="connsiteY2" fmla="*/ 1570410 h 3807805"/>
                <a:gd name="connsiteX3" fmla="*/ 4854743 w 8066010"/>
                <a:gd name="connsiteY3" fmla="*/ 61986 h 3807805"/>
                <a:gd name="connsiteX4" fmla="*/ 6229187 w 8066010"/>
                <a:gd name="connsiteY4" fmla="*/ 1304919 h 3807805"/>
                <a:gd name="connsiteX5" fmla="*/ 8066010 w 8066010"/>
                <a:gd name="connsiteY5" fmla="*/ 774131 h 3807805"/>
                <a:gd name="connsiteX0" fmla="*/ 0 w 8066010"/>
                <a:gd name="connsiteY0" fmla="*/ 3807805 h 3807805"/>
                <a:gd name="connsiteX1" fmla="*/ 3454246 w 8066010"/>
                <a:gd name="connsiteY1" fmla="*/ 3055678 h 3807805"/>
                <a:gd name="connsiteX2" fmla="*/ 5147209 w 8066010"/>
                <a:gd name="connsiteY2" fmla="*/ 1570410 h 3807805"/>
                <a:gd name="connsiteX3" fmla="*/ 4854743 w 8066010"/>
                <a:gd name="connsiteY3" fmla="*/ 61986 h 3807805"/>
                <a:gd name="connsiteX4" fmla="*/ 6023255 w 8066010"/>
                <a:gd name="connsiteY4" fmla="*/ 1170271 h 3807805"/>
                <a:gd name="connsiteX5" fmla="*/ 8066010 w 8066010"/>
                <a:gd name="connsiteY5" fmla="*/ 774131 h 3807805"/>
                <a:gd name="connsiteX0" fmla="*/ 0 w 8794693"/>
                <a:gd name="connsiteY0" fmla="*/ 4261348 h 4261348"/>
                <a:gd name="connsiteX1" fmla="*/ 3454246 w 8794693"/>
                <a:gd name="connsiteY1" fmla="*/ 3509221 h 4261348"/>
                <a:gd name="connsiteX2" fmla="*/ 5147209 w 8794693"/>
                <a:gd name="connsiteY2" fmla="*/ 2023953 h 4261348"/>
                <a:gd name="connsiteX3" fmla="*/ 4854743 w 8794693"/>
                <a:gd name="connsiteY3" fmla="*/ 515529 h 4261348"/>
                <a:gd name="connsiteX4" fmla="*/ 6023255 w 8794693"/>
                <a:gd name="connsiteY4" fmla="*/ 1623814 h 4261348"/>
                <a:gd name="connsiteX5" fmla="*/ 8794693 w 8794693"/>
                <a:gd name="connsiteY5" fmla="*/ 0 h 4261348"/>
                <a:gd name="connsiteX0" fmla="*/ 0 w 8794693"/>
                <a:gd name="connsiteY0" fmla="*/ 4261348 h 4261348"/>
                <a:gd name="connsiteX1" fmla="*/ 3454246 w 8794693"/>
                <a:gd name="connsiteY1" fmla="*/ 3509221 h 4261348"/>
                <a:gd name="connsiteX2" fmla="*/ 5147209 w 8794693"/>
                <a:gd name="connsiteY2" fmla="*/ 2023953 h 4261348"/>
                <a:gd name="connsiteX3" fmla="*/ 4854743 w 8794693"/>
                <a:gd name="connsiteY3" fmla="*/ 515529 h 4261348"/>
                <a:gd name="connsiteX4" fmla="*/ 6023255 w 8794693"/>
                <a:gd name="connsiteY4" fmla="*/ 1623814 h 4261348"/>
                <a:gd name="connsiteX5" fmla="*/ 8794693 w 8794693"/>
                <a:gd name="connsiteY5" fmla="*/ 0 h 4261348"/>
                <a:gd name="connsiteX0" fmla="*/ 0 w 8794693"/>
                <a:gd name="connsiteY0" fmla="*/ 4261348 h 4261348"/>
                <a:gd name="connsiteX1" fmla="*/ 3454246 w 8794693"/>
                <a:gd name="connsiteY1" fmla="*/ 3509221 h 4261348"/>
                <a:gd name="connsiteX2" fmla="*/ 5147209 w 8794693"/>
                <a:gd name="connsiteY2" fmla="*/ 2023953 h 4261348"/>
                <a:gd name="connsiteX3" fmla="*/ 4854743 w 8794693"/>
                <a:gd name="connsiteY3" fmla="*/ 515529 h 4261348"/>
                <a:gd name="connsiteX4" fmla="*/ 5856926 w 8794693"/>
                <a:gd name="connsiteY4" fmla="*/ 1592132 h 4261348"/>
                <a:gd name="connsiteX5" fmla="*/ 8794693 w 8794693"/>
                <a:gd name="connsiteY5" fmla="*/ 0 h 4261348"/>
                <a:gd name="connsiteX0" fmla="*/ 0 w 8002646"/>
                <a:gd name="connsiteY0" fmla="*/ 3807806 h 3807806"/>
                <a:gd name="connsiteX1" fmla="*/ 3454246 w 8002646"/>
                <a:gd name="connsiteY1" fmla="*/ 3055679 h 3807806"/>
                <a:gd name="connsiteX2" fmla="*/ 5147209 w 8002646"/>
                <a:gd name="connsiteY2" fmla="*/ 1570411 h 3807806"/>
                <a:gd name="connsiteX3" fmla="*/ 4854743 w 8002646"/>
                <a:gd name="connsiteY3" fmla="*/ 61987 h 3807806"/>
                <a:gd name="connsiteX4" fmla="*/ 5856926 w 8002646"/>
                <a:gd name="connsiteY4" fmla="*/ 1138590 h 3807806"/>
                <a:gd name="connsiteX5" fmla="*/ 8002646 w 8002646"/>
                <a:gd name="connsiteY5" fmla="*/ 29607 h 3807806"/>
                <a:gd name="connsiteX0" fmla="*/ 0 w 8002646"/>
                <a:gd name="connsiteY0" fmla="*/ 3803393 h 3803393"/>
                <a:gd name="connsiteX1" fmla="*/ 3454246 w 8002646"/>
                <a:gd name="connsiteY1" fmla="*/ 3051266 h 3803393"/>
                <a:gd name="connsiteX2" fmla="*/ 5139289 w 8002646"/>
                <a:gd name="connsiteY2" fmla="*/ 1661044 h 3803393"/>
                <a:gd name="connsiteX3" fmla="*/ 4854743 w 8002646"/>
                <a:gd name="connsiteY3" fmla="*/ 57574 h 3803393"/>
                <a:gd name="connsiteX4" fmla="*/ 5856926 w 8002646"/>
                <a:gd name="connsiteY4" fmla="*/ 1134177 h 3803393"/>
                <a:gd name="connsiteX5" fmla="*/ 8002646 w 8002646"/>
                <a:gd name="connsiteY5" fmla="*/ 25194 h 3803393"/>
                <a:gd name="connsiteX0" fmla="*/ 0 w 8002646"/>
                <a:gd name="connsiteY0" fmla="*/ 3803393 h 3803393"/>
                <a:gd name="connsiteX1" fmla="*/ 3454246 w 8002646"/>
                <a:gd name="connsiteY1" fmla="*/ 3051266 h 3803393"/>
                <a:gd name="connsiteX2" fmla="*/ 5139289 w 8002646"/>
                <a:gd name="connsiteY2" fmla="*/ 1661044 h 3803393"/>
                <a:gd name="connsiteX3" fmla="*/ 4854743 w 8002646"/>
                <a:gd name="connsiteY3" fmla="*/ 57574 h 3803393"/>
                <a:gd name="connsiteX4" fmla="*/ 6031177 w 8002646"/>
                <a:gd name="connsiteY4" fmla="*/ 1173780 h 3803393"/>
                <a:gd name="connsiteX5" fmla="*/ 8002646 w 8002646"/>
                <a:gd name="connsiteY5" fmla="*/ 25194 h 3803393"/>
                <a:gd name="connsiteX0" fmla="*/ 0 w 8034328"/>
                <a:gd name="connsiteY0" fmla="*/ 3857404 h 3857404"/>
                <a:gd name="connsiteX1" fmla="*/ 3454246 w 8034328"/>
                <a:gd name="connsiteY1" fmla="*/ 3105277 h 3857404"/>
                <a:gd name="connsiteX2" fmla="*/ 5139289 w 8034328"/>
                <a:gd name="connsiteY2" fmla="*/ 1715055 h 3857404"/>
                <a:gd name="connsiteX3" fmla="*/ 4854743 w 8034328"/>
                <a:gd name="connsiteY3" fmla="*/ 111585 h 3857404"/>
                <a:gd name="connsiteX4" fmla="*/ 6031177 w 8034328"/>
                <a:gd name="connsiteY4" fmla="*/ 1227791 h 3857404"/>
                <a:gd name="connsiteX5" fmla="*/ 8034328 w 8034328"/>
                <a:gd name="connsiteY5" fmla="*/ 0 h 3857404"/>
                <a:gd name="connsiteX0" fmla="*/ 0 w 8034328"/>
                <a:gd name="connsiteY0" fmla="*/ 3857404 h 3857404"/>
                <a:gd name="connsiteX1" fmla="*/ 3454246 w 8034328"/>
                <a:gd name="connsiteY1" fmla="*/ 3105277 h 3857404"/>
                <a:gd name="connsiteX2" fmla="*/ 5139289 w 8034328"/>
                <a:gd name="connsiteY2" fmla="*/ 1715055 h 3857404"/>
                <a:gd name="connsiteX3" fmla="*/ 4854743 w 8034328"/>
                <a:gd name="connsiteY3" fmla="*/ 111585 h 3857404"/>
                <a:gd name="connsiteX4" fmla="*/ 6585610 w 8034328"/>
                <a:gd name="connsiteY4" fmla="*/ 1021859 h 3857404"/>
                <a:gd name="connsiteX5" fmla="*/ 8034328 w 8034328"/>
                <a:gd name="connsiteY5" fmla="*/ 0 h 3857404"/>
                <a:gd name="connsiteX0" fmla="*/ 0 w 8034328"/>
                <a:gd name="connsiteY0" fmla="*/ 3857404 h 3857404"/>
                <a:gd name="connsiteX1" fmla="*/ 3454246 w 8034328"/>
                <a:gd name="connsiteY1" fmla="*/ 3105277 h 3857404"/>
                <a:gd name="connsiteX2" fmla="*/ 5139289 w 8034328"/>
                <a:gd name="connsiteY2" fmla="*/ 1715055 h 3857404"/>
                <a:gd name="connsiteX3" fmla="*/ 5171562 w 8034328"/>
                <a:gd name="connsiteY3" fmla="*/ 71983 h 3857404"/>
                <a:gd name="connsiteX4" fmla="*/ 6585610 w 8034328"/>
                <a:gd name="connsiteY4" fmla="*/ 1021859 h 3857404"/>
                <a:gd name="connsiteX5" fmla="*/ 8034328 w 8034328"/>
                <a:gd name="connsiteY5" fmla="*/ 0 h 3857404"/>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585610 w 8501636"/>
                <a:gd name="connsiteY4" fmla="*/ 1481247 h 4316792"/>
                <a:gd name="connsiteX5" fmla="*/ 8501636 w 8501636"/>
                <a:gd name="connsiteY5" fmla="*/ 0 h 4316792"/>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585610 w 8501636"/>
                <a:gd name="connsiteY4" fmla="*/ 1481247 h 4316792"/>
                <a:gd name="connsiteX5" fmla="*/ 8501636 w 8501636"/>
                <a:gd name="connsiteY5" fmla="*/ 0 h 4316792"/>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450962 w 8501636"/>
                <a:gd name="connsiteY4" fmla="*/ 1489168 h 4316792"/>
                <a:gd name="connsiteX5" fmla="*/ 8501636 w 8501636"/>
                <a:gd name="connsiteY5" fmla="*/ 0 h 4316792"/>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260871 w 8501636"/>
                <a:gd name="connsiteY4" fmla="*/ 1306997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036915 w 8501636"/>
                <a:gd name="connsiteY3" fmla="*/ 277916 h 4316792"/>
                <a:gd name="connsiteX4" fmla="*/ 6260871 w 8501636"/>
                <a:gd name="connsiteY4" fmla="*/ 1306997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4870586 w 8501636"/>
                <a:gd name="connsiteY3" fmla="*/ 230393 h 4316792"/>
                <a:gd name="connsiteX4" fmla="*/ 6260871 w 8501636"/>
                <a:gd name="connsiteY4" fmla="*/ 1306997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4870586 w 8501636"/>
                <a:gd name="connsiteY3" fmla="*/ 230393 h 4316792"/>
                <a:gd name="connsiteX4" fmla="*/ 6260871 w 8501636"/>
                <a:gd name="connsiteY4" fmla="*/ 1306997 h 4316792"/>
                <a:gd name="connsiteX5" fmla="*/ 8501636 w 8501636"/>
                <a:gd name="connsiteY5" fmla="*/ 0 h 4316792"/>
                <a:gd name="connsiteX0" fmla="*/ 0 w 8058090"/>
                <a:gd name="connsiteY0" fmla="*/ 4160442 h 4160442"/>
                <a:gd name="connsiteX1" fmla="*/ 3454246 w 8058090"/>
                <a:gd name="connsiteY1" fmla="*/ 3408315 h 4160442"/>
                <a:gd name="connsiteX2" fmla="*/ 5163051 w 8058090"/>
                <a:gd name="connsiteY2" fmla="*/ 1899286 h 4160442"/>
                <a:gd name="connsiteX3" fmla="*/ 4870586 w 8058090"/>
                <a:gd name="connsiteY3" fmla="*/ 74043 h 4160442"/>
                <a:gd name="connsiteX4" fmla="*/ 6260871 w 8058090"/>
                <a:gd name="connsiteY4" fmla="*/ 1150647 h 4160442"/>
                <a:gd name="connsiteX5" fmla="*/ 8058090 w 8058090"/>
                <a:gd name="connsiteY5" fmla="*/ 144628 h 4160442"/>
                <a:gd name="connsiteX0" fmla="*/ 0 w 8058090"/>
                <a:gd name="connsiteY0" fmla="*/ 4157085 h 4157085"/>
                <a:gd name="connsiteX1" fmla="*/ 3454246 w 8058090"/>
                <a:gd name="connsiteY1" fmla="*/ 3404958 h 4157085"/>
                <a:gd name="connsiteX2" fmla="*/ 5163051 w 8058090"/>
                <a:gd name="connsiteY2" fmla="*/ 1967213 h 4157085"/>
                <a:gd name="connsiteX3" fmla="*/ 4870586 w 8058090"/>
                <a:gd name="connsiteY3" fmla="*/ 70686 h 4157085"/>
                <a:gd name="connsiteX4" fmla="*/ 6260871 w 8058090"/>
                <a:gd name="connsiteY4" fmla="*/ 1147290 h 4157085"/>
                <a:gd name="connsiteX5" fmla="*/ 8058090 w 8058090"/>
                <a:gd name="connsiteY5" fmla="*/ 141271 h 415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090" h="4157085">
                  <a:moveTo>
                    <a:pt x="0" y="4157085"/>
                  </a:moveTo>
                  <a:cubicBezTo>
                    <a:pt x="1046691" y="4110792"/>
                    <a:pt x="2362046" y="4122508"/>
                    <a:pt x="3454246" y="3404958"/>
                  </a:cubicBezTo>
                  <a:cubicBezTo>
                    <a:pt x="4140046" y="2925533"/>
                    <a:pt x="4782125" y="2312604"/>
                    <a:pt x="5163051" y="1967213"/>
                  </a:cubicBezTo>
                  <a:cubicBezTo>
                    <a:pt x="6324301" y="898120"/>
                    <a:pt x="5501545" y="-306476"/>
                    <a:pt x="4870586" y="70686"/>
                  </a:cubicBezTo>
                  <a:cubicBezTo>
                    <a:pt x="4234674" y="368721"/>
                    <a:pt x="4499041" y="1618319"/>
                    <a:pt x="6260871" y="1147290"/>
                  </a:cubicBezTo>
                  <a:cubicBezTo>
                    <a:pt x="7177614" y="845306"/>
                    <a:pt x="7626064" y="492913"/>
                    <a:pt x="8058090" y="141271"/>
                  </a:cubicBezTo>
                </a:path>
              </a:pathLst>
            </a:cu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p>
          </p:txBody>
        </p:sp>
      </p:grpSp>
      <p:grpSp>
        <p:nvGrpSpPr>
          <p:cNvPr id="40" name="Group 112">
            <a:extLst>
              <a:ext uri="{FF2B5EF4-FFF2-40B4-BE49-F238E27FC236}">
                <a16:creationId xmlns:a16="http://schemas.microsoft.com/office/drawing/2014/main" id="{58FED333-CC7B-409E-8337-6636EA046137}"/>
              </a:ext>
            </a:extLst>
          </p:cNvPr>
          <p:cNvGrpSpPr/>
          <p:nvPr/>
        </p:nvGrpSpPr>
        <p:grpSpPr>
          <a:xfrm>
            <a:off x="4908620" y="2545452"/>
            <a:ext cx="2858063" cy="2816583"/>
            <a:chOff x="4479736" y="1845478"/>
            <a:chExt cx="3209340" cy="3069193"/>
          </a:xfrm>
        </p:grpSpPr>
        <p:sp>
          <p:nvSpPr>
            <p:cNvPr id="41" name="Freeform: Shape 113">
              <a:extLst>
                <a:ext uri="{FF2B5EF4-FFF2-40B4-BE49-F238E27FC236}">
                  <a16:creationId xmlns:a16="http://schemas.microsoft.com/office/drawing/2014/main" id="{93749174-DEC8-4A53-91DA-CBC7C31DC0AD}"/>
                </a:ext>
              </a:extLst>
            </p:cNvPr>
            <p:cNvSpPr/>
            <p:nvPr/>
          </p:nvSpPr>
          <p:spPr>
            <a:xfrm>
              <a:off x="4479736" y="1845478"/>
              <a:ext cx="3209340" cy="3069193"/>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42" name="Freeform: Shape 114">
              <a:extLst>
                <a:ext uri="{FF2B5EF4-FFF2-40B4-BE49-F238E27FC236}">
                  <a16:creationId xmlns:a16="http://schemas.microsoft.com/office/drawing/2014/main" id="{AA96C2E7-5336-44F4-8E1E-D3861FED3CD9}"/>
                </a:ext>
              </a:extLst>
            </p:cNvPr>
            <p:cNvSpPr/>
            <p:nvPr/>
          </p:nvSpPr>
          <p:spPr>
            <a:xfrm>
              <a:off x="4625747" y="1891064"/>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endParaRPr lang="en-US" dirty="0"/>
            </a:p>
          </p:txBody>
        </p:sp>
      </p:grpSp>
      <p:sp>
        <p:nvSpPr>
          <p:cNvPr id="43" name="Freeform: Shape 115">
            <a:extLst>
              <a:ext uri="{FF2B5EF4-FFF2-40B4-BE49-F238E27FC236}">
                <a16:creationId xmlns:a16="http://schemas.microsoft.com/office/drawing/2014/main" id="{9C4CFDC1-FB58-4CFE-9712-0248FAE98B47}"/>
              </a:ext>
            </a:extLst>
          </p:cNvPr>
          <p:cNvSpPr/>
          <p:nvPr/>
        </p:nvSpPr>
        <p:spPr>
          <a:xfrm rot="21201711">
            <a:off x="10844862" y="1816513"/>
            <a:ext cx="628491" cy="497367"/>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1">
              <a:lumMod val="50000"/>
            </a:schemeClr>
          </a:solidFill>
          <a:ln w="4485" cap="flat">
            <a:solidFill>
              <a:schemeClr val="accent1">
                <a:lumMod val="50000"/>
              </a:schemeClr>
            </a:solidFill>
            <a:prstDash val="solid"/>
            <a:miter/>
          </a:ln>
        </p:spPr>
        <p:txBody>
          <a:bodyPr rtlCol="0" anchor="ctr"/>
          <a:lstStyle/>
          <a:p>
            <a:endParaRPr lang="en-US" dirty="0"/>
          </a:p>
        </p:txBody>
      </p:sp>
      <p:sp>
        <p:nvSpPr>
          <p:cNvPr id="2" name="CuadroTexto 1"/>
          <p:cNvSpPr txBox="1"/>
          <p:nvPr/>
        </p:nvSpPr>
        <p:spPr>
          <a:xfrm>
            <a:off x="1181311" y="66675"/>
            <a:ext cx="6285372" cy="6571030"/>
          </a:xfrm>
          <a:prstGeom prst="rect">
            <a:avLst/>
          </a:prstGeom>
          <a:noFill/>
          <a:ln w="6350">
            <a:solidFill>
              <a:schemeClr val="tx2">
                <a:lumMod val="20000"/>
                <a:lumOff val="80000"/>
              </a:schemeClr>
            </a:solidFill>
          </a:ln>
        </p:spPr>
        <p:txBody>
          <a:bodyPr wrap="square" rtlCol="0">
            <a:spAutoFit/>
          </a:bodyPr>
          <a:lstStyle/>
          <a:p>
            <a:r>
              <a:rPr lang="es-ES" sz="2000" b="1" dirty="0"/>
              <a:t>Actualización de la implementación de la medida de exportación e importaciones a las FGNE a través de empresas </a:t>
            </a:r>
            <a:r>
              <a:rPr lang="es-ES" sz="2000" b="1" dirty="0" smtClean="0"/>
              <a:t>estatales (agosto 2023)</a:t>
            </a:r>
            <a:endParaRPr lang="es-ES" sz="2000" dirty="0"/>
          </a:p>
          <a:p>
            <a:r>
              <a:rPr lang="es-ES" sz="2000" b="1" dirty="0"/>
              <a:t> </a:t>
            </a:r>
            <a:endParaRPr lang="es-ES" sz="2000" dirty="0"/>
          </a:p>
          <a:p>
            <a:r>
              <a:rPr lang="es-ES" sz="2000" b="1" dirty="0"/>
              <a:t>Valores Acumulados Totales desde inicio de la medida</a:t>
            </a:r>
            <a:endParaRPr lang="es-ES" sz="2000" dirty="0"/>
          </a:p>
          <a:p>
            <a:r>
              <a:rPr lang="es-ES" sz="2000" dirty="0"/>
              <a:t>Valor total importado y exportado acumulado: 1, </a:t>
            </a:r>
            <a:r>
              <a:rPr lang="es-ES" sz="2000" dirty="0" smtClean="0"/>
              <a:t>278 miles de millones USD</a:t>
            </a:r>
            <a:r>
              <a:rPr lang="es-ES" sz="2000" dirty="0" smtClean="0"/>
              <a:t>.</a:t>
            </a:r>
          </a:p>
          <a:p>
            <a:endParaRPr lang="es-ES" sz="1050" dirty="0"/>
          </a:p>
          <a:p>
            <a:r>
              <a:rPr lang="es-ES" sz="2000" dirty="0"/>
              <a:t>Valor total exportado acumulado: 28, </a:t>
            </a:r>
            <a:r>
              <a:rPr lang="es-ES" sz="2000" dirty="0" smtClean="0"/>
              <a:t>1 millones USD</a:t>
            </a:r>
            <a:r>
              <a:rPr lang="es-ES" sz="2000" dirty="0"/>
              <a:t>.</a:t>
            </a:r>
          </a:p>
          <a:p>
            <a:r>
              <a:rPr lang="es-ES" sz="2000" dirty="0"/>
              <a:t>Valor total importado acumulado: 1, </a:t>
            </a:r>
            <a:r>
              <a:rPr lang="es-ES" sz="2000" dirty="0" smtClean="0"/>
              <a:t>250 miles de millones USD</a:t>
            </a:r>
            <a:r>
              <a:rPr lang="es-ES" sz="2000" dirty="0"/>
              <a:t>.</a:t>
            </a:r>
          </a:p>
          <a:p>
            <a:endParaRPr lang="es-ES" sz="1050" b="1" dirty="0"/>
          </a:p>
          <a:p>
            <a:r>
              <a:rPr lang="es-ES" sz="2000" b="1" dirty="0" smtClean="0"/>
              <a:t>Valores </a:t>
            </a:r>
            <a:r>
              <a:rPr lang="es-ES" sz="2000" b="1" dirty="0"/>
              <a:t>Acumulados Totales 2023</a:t>
            </a:r>
            <a:endParaRPr lang="es-ES" sz="2000" dirty="0"/>
          </a:p>
          <a:p>
            <a:r>
              <a:rPr lang="es-ES" sz="2000" dirty="0"/>
              <a:t>Valor total importado y exportado por las FGNE: 829, </a:t>
            </a:r>
            <a:r>
              <a:rPr lang="es-ES" sz="2000" dirty="0" smtClean="0"/>
              <a:t>6 millones USD</a:t>
            </a:r>
            <a:r>
              <a:rPr lang="es-ES" sz="2000" dirty="0"/>
              <a:t>.</a:t>
            </a:r>
          </a:p>
          <a:p>
            <a:r>
              <a:rPr lang="es-ES" sz="2000" dirty="0"/>
              <a:t>Valor total ejecutado de exportación: 12, </a:t>
            </a:r>
            <a:r>
              <a:rPr lang="es-ES" sz="2000" dirty="0" smtClean="0"/>
              <a:t>1millones</a:t>
            </a:r>
            <a:r>
              <a:rPr lang="es-ES" sz="2000" b="1" dirty="0" smtClean="0"/>
              <a:t> </a:t>
            </a:r>
            <a:r>
              <a:rPr lang="es-ES" sz="2000" dirty="0"/>
              <a:t>USD.</a:t>
            </a:r>
          </a:p>
          <a:p>
            <a:r>
              <a:rPr lang="es-ES" sz="2000" dirty="0"/>
              <a:t>Valor total importado: </a:t>
            </a:r>
            <a:r>
              <a:rPr lang="es-ES" sz="2000" dirty="0" smtClean="0"/>
              <a:t>817,5 millones </a:t>
            </a:r>
            <a:r>
              <a:rPr lang="es-ES" sz="2000" dirty="0"/>
              <a:t>USD </a:t>
            </a:r>
            <a:endParaRPr lang="es-ES" sz="2000" dirty="0" smtClean="0"/>
          </a:p>
          <a:p>
            <a:endParaRPr lang="es-ES" sz="2000" dirty="0"/>
          </a:p>
          <a:p>
            <a:r>
              <a:rPr lang="es-ES" sz="2000" dirty="0" smtClean="0"/>
              <a:t>Principales </a:t>
            </a:r>
            <a:r>
              <a:rPr lang="es-ES" sz="2000" dirty="0"/>
              <a:t>productos importados: alimentos, bebidas, materias primas como tejidos, plásticos, detergente, pintura, neumáticos y partes y piezas de vehículos, y productos de ferretería</a:t>
            </a:r>
            <a:r>
              <a:rPr lang="es-ES" sz="2000" dirty="0" smtClean="0"/>
              <a:t>.</a:t>
            </a:r>
          </a:p>
        </p:txBody>
      </p:sp>
      <p:sp>
        <p:nvSpPr>
          <p:cNvPr id="3" name="CuadroTexto 2"/>
          <p:cNvSpPr txBox="1"/>
          <p:nvPr/>
        </p:nvSpPr>
        <p:spPr>
          <a:xfrm>
            <a:off x="8941498" y="119232"/>
            <a:ext cx="3013612" cy="1015663"/>
          </a:xfrm>
          <a:prstGeom prst="rect">
            <a:avLst/>
          </a:prstGeom>
          <a:noFill/>
        </p:spPr>
        <p:txBody>
          <a:bodyPr wrap="square" rtlCol="0">
            <a:spAutoFit/>
          </a:bodyPr>
          <a:lstStyle>
            <a:defPPr>
              <a:defRPr lang="es-ES"/>
            </a:defPPr>
          </a:lstStyle>
          <a:p>
            <a:pPr algn="just"/>
            <a:r>
              <a:rPr lang="es-ES" sz="2000" dirty="0"/>
              <a:t>E</a:t>
            </a:r>
            <a:r>
              <a:rPr lang="es-ES" sz="2000" dirty="0" smtClean="0"/>
              <a:t>l </a:t>
            </a:r>
            <a:r>
              <a:rPr lang="es-ES" sz="2000" b="1" dirty="0"/>
              <a:t>carbón vegetal</a:t>
            </a:r>
            <a:r>
              <a:rPr lang="es-ES" sz="2000" dirty="0"/>
              <a:t> que representa el </a:t>
            </a:r>
            <a:r>
              <a:rPr lang="es-ES" sz="2000" b="1" dirty="0"/>
              <a:t>88,19%</a:t>
            </a:r>
            <a:r>
              <a:rPr lang="es-ES" sz="2000" dirty="0"/>
              <a:t> del total de exportaciones </a:t>
            </a:r>
            <a:endParaRPr lang="es-ES" sz="2000" dirty="0">
              <a:latin typeface="Cambria" panose="02040503050406030204" pitchFamily="18" charset="0"/>
            </a:endParaRPr>
          </a:p>
        </p:txBody>
      </p:sp>
      <p:sp>
        <p:nvSpPr>
          <p:cNvPr id="4" name="CuadroTexto 3"/>
          <p:cNvSpPr txBox="1"/>
          <p:nvPr/>
        </p:nvSpPr>
        <p:spPr>
          <a:xfrm>
            <a:off x="8376726" y="4427382"/>
            <a:ext cx="3578384" cy="1631216"/>
          </a:xfrm>
          <a:prstGeom prst="rect">
            <a:avLst/>
          </a:prstGeom>
          <a:noFill/>
        </p:spPr>
        <p:txBody>
          <a:bodyPr wrap="square" rtlCol="0">
            <a:spAutoFit/>
          </a:bodyPr>
          <a:lstStyle/>
          <a:p>
            <a:r>
              <a:rPr lang="es-ES" sz="2000" dirty="0"/>
              <a:t>MIPYME: </a:t>
            </a:r>
            <a:r>
              <a:rPr lang="es-ES" sz="2000" b="1" dirty="0"/>
              <a:t>64.24% </a:t>
            </a:r>
            <a:endParaRPr lang="es-ES" sz="2000" b="1" dirty="0" smtClean="0"/>
          </a:p>
          <a:p>
            <a:r>
              <a:rPr lang="es-ES" sz="2000" dirty="0" smtClean="0"/>
              <a:t>*</a:t>
            </a:r>
            <a:r>
              <a:rPr lang="es-ES" sz="2000" dirty="0"/>
              <a:t>TCP: </a:t>
            </a:r>
            <a:r>
              <a:rPr lang="es-ES" sz="2000" b="1" dirty="0"/>
              <a:t>33.68</a:t>
            </a:r>
            <a:r>
              <a:rPr lang="es-ES" sz="2000" b="1" dirty="0" smtClean="0"/>
              <a:t>%</a:t>
            </a:r>
            <a:endParaRPr lang="es-ES" sz="2000" b="1" dirty="0"/>
          </a:p>
          <a:p>
            <a:r>
              <a:rPr lang="es-ES" sz="2000" dirty="0"/>
              <a:t>*Artesanos, Cooperativas no Agropecuarias, Cooperativas Agropecuarias y otros: </a:t>
            </a:r>
            <a:r>
              <a:rPr lang="es-ES" sz="2000" b="1" dirty="0"/>
              <a:t>2.48</a:t>
            </a:r>
            <a:r>
              <a:rPr lang="es-ES" sz="2000" b="1" dirty="0" smtClean="0"/>
              <a:t>%</a:t>
            </a:r>
            <a:endParaRPr lang="es-ES" sz="2000" b="1" dirty="0"/>
          </a:p>
        </p:txBody>
      </p:sp>
      <p:grpSp>
        <p:nvGrpSpPr>
          <p:cNvPr id="44" name="Grupo 43"/>
          <p:cNvGrpSpPr/>
          <p:nvPr/>
        </p:nvGrpSpPr>
        <p:grpSpPr>
          <a:xfrm>
            <a:off x="-2953916" y="5799781"/>
            <a:ext cx="7105794" cy="2951778"/>
            <a:chOff x="12206204" y="-6508645"/>
            <a:chExt cx="7451476" cy="4913311"/>
          </a:xfrm>
        </p:grpSpPr>
        <p:pic>
          <p:nvPicPr>
            <p:cNvPr id="45" name="Imagen 44"/>
            <p:cNvPicPr>
              <a:picLocks noChangeAspect="1"/>
            </p:cNvPicPr>
            <p:nvPr/>
          </p:nvPicPr>
          <p:blipFill>
            <a:blip r:embed="rId3"/>
            <a:stretch>
              <a:fillRect/>
            </a:stretch>
          </p:blipFill>
          <p:spPr>
            <a:xfrm>
              <a:off x="16382036" y="-6508645"/>
              <a:ext cx="3275644" cy="1646208"/>
            </a:xfrm>
            <a:prstGeom prst="rect">
              <a:avLst/>
            </a:prstGeom>
          </p:spPr>
        </p:pic>
        <p:sp>
          <p:nvSpPr>
            <p:cNvPr id="46" name="CuadroTexto 45"/>
            <p:cNvSpPr txBox="1"/>
            <p:nvPr/>
          </p:nvSpPr>
          <p:spPr>
            <a:xfrm>
              <a:off x="17231200" y="-5912418"/>
              <a:ext cx="1883391" cy="769442"/>
            </a:xfrm>
            <a:prstGeom prst="rect">
              <a:avLst/>
            </a:prstGeom>
            <a:noFill/>
          </p:spPr>
          <p:txBody>
            <a:bodyPr wrap="square" rtlCol="0">
              <a:spAutoFit/>
            </a:bodyPr>
            <a:lstStyle/>
            <a:p>
              <a:r>
                <a:rPr lang="es-ES" sz="4400" b="1" dirty="0" smtClean="0">
                  <a:solidFill>
                    <a:schemeClr val="bg1"/>
                  </a:solidFill>
                  <a:effectLst>
                    <a:outerShdw blurRad="38100" dist="38100" dir="2700000" algn="tl">
                      <a:srgbClr val="000000">
                        <a:alpha val="43137"/>
                      </a:srgbClr>
                    </a:outerShdw>
                  </a:effectLst>
                  <a:latin typeface="Arial" panose="020B0604020202020204" pitchFamily="34" charset="0"/>
                  <a:ea typeface="Batang" panose="02030600000101010101" pitchFamily="18" charset="-127"/>
                  <a:cs typeface="Arial" panose="020B0604020202020204" pitchFamily="34" charset="0"/>
                </a:rPr>
                <a:t>FGNE</a:t>
              </a:r>
              <a:endParaRPr lang="es-ES" sz="4400" b="1" dirty="0">
                <a:solidFill>
                  <a:schemeClr val="bg1"/>
                </a:solidFill>
                <a:effectLst>
                  <a:outerShdw blurRad="38100" dist="38100" dir="2700000" algn="tl">
                    <a:srgbClr val="000000">
                      <a:alpha val="43137"/>
                    </a:srgbClr>
                  </a:outerShdw>
                </a:effectLst>
                <a:latin typeface="Arial" panose="020B0604020202020204" pitchFamily="34" charset="0"/>
                <a:ea typeface="Batang" panose="02030600000101010101" pitchFamily="18" charset="-127"/>
                <a:cs typeface="Arial" panose="020B0604020202020204" pitchFamily="34" charset="0"/>
              </a:endParaRPr>
            </a:p>
          </p:txBody>
        </p:sp>
        <p:sp>
          <p:nvSpPr>
            <p:cNvPr id="47" name="CuadroTexto 46"/>
            <p:cNvSpPr txBox="1"/>
            <p:nvPr/>
          </p:nvSpPr>
          <p:spPr>
            <a:xfrm>
              <a:off x="12206204" y="-2785623"/>
              <a:ext cx="1883391" cy="1190289"/>
            </a:xfrm>
            <a:prstGeom prst="rect">
              <a:avLst/>
            </a:prstGeom>
            <a:noFill/>
          </p:spPr>
          <p:txBody>
            <a:bodyPr wrap="square" rtlCol="0">
              <a:spAutoFit/>
            </a:bodyPr>
            <a:lstStyle/>
            <a:p>
              <a:endParaRPr lang="es-ES" sz="4400" b="1" dirty="0">
                <a:solidFill>
                  <a:schemeClr val="bg1"/>
                </a:solidFill>
                <a:effectLst>
                  <a:outerShdw blurRad="38100" dist="38100" dir="2700000" algn="tl">
                    <a:srgbClr val="000000">
                      <a:alpha val="43137"/>
                    </a:srgbClr>
                  </a:outerShdw>
                </a:effectLst>
                <a:latin typeface="Arial" panose="020B0604020202020204" pitchFamily="34" charset="0"/>
                <a:ea typeface="Batang" panose="02030600000101010101" pitchFamily="18" charset="-127"/>
                <a:cs typeface="Arial" panose="020B0604020202020204" pitchFamily="34" charset="0"/>
              </a:endParaRPr>
            </a:p>
          </p:txBody>
        </p:sp>
      </p:grpSp>
      <p:pic>
        <p:nvPicPr>
          <p:cNvPr id="49" name="Imagen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4088" y="1363693"/>
            <a:ext cx="2161395" cy="1616097"/>
          </a:xfrm>
          <a:prstGeom prst="rect">
            <a:avLst/>
          </a:prstGeom>
        </p:spPr>
      </p:pic>
    </p:spTree>
    <p:extLst>
      <p:ext uri="{BB962C8B-B14F-4D97-AF65-F5344CB8AC3E}">
        <p14:creationId xmlns:p14="http://schemas.microsoft.com/office/powerpoint/2010/main" val="377444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3" name="Marcador de pie de página 2"/>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4" name="Marcador de número de diapositiva 3"/>
          <p:cNvSpPr>
            <a:spLocks noGrp="1"/>
          </p:cNvSpPr>
          <p:nvPr>
            <p:ph type="sldNum" sz="quarter" idx="12"/>
          </p:nvPr>
        </p:nvSpPr>
        <p:spPr/>
        <p:txBody>
          <a:bodyPr/>
          <a:lstStyle/>
          <a:p>
            <a:fld id="{6E18DBF4-37B7-4C4F-9728-A1C100B177EE}" type="slidenum">
              <a:rPr lang="en-US" smtClean="0">
                <a:solidFill>
                  <a:srgbClr val="273339">
                    <a:tint val="75000"/>
                  </a:srgbClr>
                </a:solidFill>
              </a:rPr>
              <a:pPr/>
              <a:t>6</a:t>
            </a:fld>
            <a:endParaRPr lang="en-US">
              <a:solidFill>
                <a:srgbClr val="273339">
                  <a:tint val="75000"/>
                </a:srgbClr>
              </a:solidFill>
            </a:endParaRPr>
          </a:p>
        </p:txBody>
      </p:sp>
      <p:pic>
        <p:nvPicPr>
          <p:cNvPr id="8" name="Marcador de posición de imagen 7"/>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7993" b="7993"/>
          <a:stretch>
            <a:fillRect/>
          </a:stretch>
        </p:blipFill>
        <p:spPr/>
      </p:pic>
      <p:sp>
        <p:nvSpPr>
          <p:cNvPr id="6" name="Título 5"/>
          <p:cNvSpPr>
            <a:spLocks noGrp="1"/>
          </p:cNvSpPr>
          <p:nvPr>
            <p:ph type="title"/>
          </p:nvPr>
        </p:nvSpPr>
        <p:spPr>
          <a:xfrm>
            <a:off x="0" y="117690"/>
            <a:ext cx="4572000" cy="1560986"/>
          </a:xfrm>
        </p:spPr>
        <p:txBody>
          <a:bodyPr>
            <a:normAutofit fontScale="90000"/>
          </a:bodyPr>
          <a:lstStyle/>
          <a:p>
            <a:r>
              <a:rPr lang="es-ES" sz="4800" dirty="0" smtClean="0"/>
              <a:t>ACUERDOS COMERCIALES</a:t>
            </a:r>
            <a:endParaRPr lang="es-ES" sz="4800" dirty="0"/>
          </a:p>
        </p:txBody>
      </p:sp>
      <p:sp>
        <p:nvSpPr>
          <p:cNvPr id="7" name="Marcador de texto 6"/>
          <p:cNvSpPr>
            <a:spLocks noGrp="1"/>
          </p:cNvSpPr>
          <p:nvPr>
            <p:ph type="body" idx="1"/>
          </p:nvPr>
        </p:nvSpPr>
        <p:spPr>
          <a:xfrm>
            <a:off x="0" y="1728127"/>
            <a:ext cx="4572000" cy="1201340"/>
          </a:xfrm>
        </p:spPr>
        <p:txBody>
          <a:bodyPr>
            <a:noAutofit/>
          </a:bodyPr>
          <a:lstStyle/>
          <a:p>
            <a:pPr>
              <a:lnSpc>
                <a:spcPct val="100000"/>
              </a:lnSpc>
            </a:pPr>
            <a:r>
              <a:rPr lang="es-ES" sz="1800" dirty="0" smtClean="0">
                <a:solidFill>
                  <a:schemeClr val="tx2">
                    <a:lumMod val="50000"/>
                  </a:schemeClr>
                </a:solidFill>
              </a:rPr>
              <a:t>EXISTEN ACUERDOS DE ALCANCE PARCIAL, COMPLEMENTACIÓN ECONÓMICA Y SECTORIALES</a:t>
            </a:r>
            <a:endParaRPr lang="en-US" sz="1800" dirty="0">
              <a:solidFill>
                <a:schemeClr val="tx2">
                  <a:lumMod val="50000"/>
                </a:schemeClr>
              </a:solidFill>
            </a:endParaRPr>
          </a:p>
          <a:p>
            <a:pPr algn="l"/>
            <a:endParaRPr lang="es-ES" sz="1200" dirty="0"/>
          </a:p>
        </p:txBody>
      </p:sp>
    </p:spTree>
    <p:extLst>
      <p:ext uri="{BB962C8B-B14F-4D97-AF65-F5344CB8AC3E}">
        <p14:creationId xmlns:p14="http://schemas.microsoft.com/office/powerpoint/2010/main" val="4071807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32304"/>
          <a:stretch/>
        </p:blipFill>
        <p:spPr>
          <a:xfrm>
            <a:off x="6519114" y="0"/>
            <a:ext cx="7421969" cy="6869422"/>
          </a:xfrm>
          <a:prstGeom prst="parallelogram">
            <a:avLst/>
          </a:prstGeom>
        </p:spPr>
      </p:pic>
      <p:sp>
        <p:nvSpPr>
          <p:cNvPr id="4" name="Paralelogramo 3"/>
          <p:cNvSpPr/>
          <p:nvPr/>
        </p:nvSpPr>
        <p:spPr>
          <a:xfrm rot="11478858">
            <a:off x="8358917" y="-546023"/>
            <a:ext cx="1939185" cy="8655295"/>
          </a:xfrm>
          <a:prstGeom prst="parallelogram">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Paralelogramo 4"/>
          <p:cNvSpPr/>
          <p:nvPr/>
        </p:nvSpPr>
        <p:spPr>
          <a:xfrm rot="11327370">
            <a:off x="10070988" y="-397330"/>
            <a:ext cx="4254411" cy="8336626"/>
          </a:xfrm>
          <a:prstGeom prst="parallelogram">
            <a:avLst/>
          </a:prstGeom>
          <a:solidFill>
            <a:srgbClr val="85DE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495380" y="188979"/>
            <a:ext cx="6423160" cy="954107"/>
          </a:xfrm>
          <a:prstGeom prst="rect">
            <a:avLst/>
          </a:prstGeom>
        </p:spPr>
        <p:txBody>
          <a:bodyPr wrap="square">
            <a:spAutoFit/>
          </a:bodyPr>
          <a:lstStyle/>
          <a:p>
            <a:pPr algn="ctr"/>
            <a:r>
              <a:rPr lang="en-US" altLang="zh-CN" sz="2800" b="1" dirty="0" smtClean="0">
                <a:solidFill>
                  <a:schemeClr val="accent1">
                    <a:lumMod val="50000"/>
                  </a:schemeClr>
                </a:solidFill>
                <a:latin typeface="Cambria" panose="02040503050406030204" pitchFamily="18" charset="0"/>
                <a:ea typeface="Cambria" panose="02040503050406030204" pitchFamily="18" charset="0"/>
                <a:cs typeface="Aharoni" panose="02010803020104030203" pitchFamily="2" charset="-79"/>
              </a:rPr>
              <a:t>ACUERDOS EN LOS QUE PARTICIPA CUBA EN EL MARCO DE LA ALADI</a:t>
            </a:r>
            <a:endParaRPr lang="es-ES" sz="2800" b="1" dirty="0">
              <a:solidFill>
                <a:srgbClr val="FF0000"/>
              </a:solidFill>
              <a:latin typeface="Cambria" panose="02040503050406030204" pitchFamily="18" charset="0"/>
              <a:ea typeface="Cambria" panose="02040503050406030204" pitchFamily="18" charset="0"/>
              <a:cs typeface="Aharoni" panose="02010803020104030203" pitchFamily="2" charset="-79"/>
            </a:endParaRPr>
          </a:p>
        </p:txBody>
      </p:sp>
      <p:pic>
        <p:nvPicPr>
          <p:cNvPr id="28" name="Imagen 27"/>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683431" y="5085930"/>
            <a:ext cx="531368" cy="502309"/>
          </a:xfrm>
          <a:prstGeom prst="rect">
            <a:avLst/>
          </a:prstGeom>
        </p:spPr>
      </p:pic>
      <p:sp>
        <p:nvSpPr>
          <p:cNvPr id="9" name="Text Placeholder 11"/>
          <p:cNvSpPr txBox="1">
            <a:spLocks/>
          </p:cNvSpPr>
          <p:nvPr/>
        </p:nvSpPr>
        <p:spPr>
          <a:xfrm>
            <a:off x="1897462" y="1631805"/>
            <a:ext cx="2996309" cy="431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ACUERDOS DE ALCANCE PARCIAL</a:t>
            </a:r>
            <a:endParaRPr lang="en-US" dirty="0"/>
          </a:p>
        </p:txBody>
      </p:sp>
      <p:sp>
        <p:nvSpPr>
          <p:cNvPr id="10" name="Text Placeholder 11"/>
          <p:cNvSpPr txBox="1">
            <a:spLocks/>
          </p:cNvSpPr>
          <p:nvPr/>
        </p:nvSpPr>
        <p:spPr>
          <a:xfrm>
            <a:off x="1887388" y="2844155"/>
            <a:ext cx="3494377" cy="431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ACUERDOS DE ALCANCE REGIONAL</a:t>
            </a:r>
            <a:endParaRPr lang="en-US" dirty="0"/>
          </a:p>
        </p:txBody>
      </p:sp>
      <p:sp>
        <p:nvSpPr>
          <p:cNvPr id="11" name="Text Placeholder 11"/>
          <p:cNvSpPr txBox="1">
            <a:spLocks/>
          </p:cNvSpPr>
          <p:nvPr/>
        </p:nvSpPr>
        <p:spPr>
          <a:xfrm>
            <a:off x="706316" y="1502093"/>
            <a:ext cx="2996309" cy="431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dirty="0" smtClean="0"/>
              <a:t>16</a:t>
            </a:r>
            <a:endParaRPr lang="en-US" sz="9600" b="1" dirty="0"/>
          </a:p>
        </p:txBody>
      </p:sp>
      <p:sp>
        <p:nvSpPr>
          <p:cNvPr id="12" name="Text Placeholder 11"/>
          <p:cNvSpPr txBox="1">
            <a:spLocks/>
          </p:cNvSpPr>
          <p:nvPr/>
        </p:nvSpPr>
        <p:spPr>
          <a:xfrm>
            <a:off x="710651" y="2699477"/>
            <a:ext cx="2996309" cy="431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dirty="0" smtClean="0"/>
              <a:t>7</a:t>
            </a:r>
            <a:endParaRPr lang="en-US" sz="9600" b="1" dirty="0"/>
          </a:p>
        </p:txBody>
      </p:sp>
      <p:sp>
        <p:nvSpPr>
          <p:cNvPr id="13" name="Text Placeholder 11"/>
          <p:cNvSpPr txBox="1">
            <a:spLocks/>
          </p:cNvSpPr>
          <p:nvPr/>
        </p:nvSpPr>
        <p:spPr>
          <a:xfrm>
            <a:off x="-2758" y="4186217"/>
            <a:ext cx="6519114" cy="431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400" dirty="0" smtClean="0"/>
              <a:t>En </a:t>
            </a:r>
            <a:r>
              <a:rPr lang="es-ES" sz="2400" dirty="0"/>
              <a:t>los registros de la Plataforma digital de ALADI “Pymes Latinas Grandes Negocios” (PLGN</a:t>
            </a:r>
            <a:r>
              <a:rPr lang="es-ES" sz="2400" dirty="0" smtClean="0"/>
              <a:t>) Cuba cuenta con </a:t>
            </a:r>
            <a:r>
              <a:rPr lang="es-ES" sz="2400" b="1" dirty="0" smtClean="0"/>
              <a:t>468</a:t>
            </a:r>
            <a:r>
              <a:rPr lang="es-ES" sz="2400" dirty="0" smtClean="0"/>
              <a:t> productos ofertados, </a:t>
            </a:r>
            <a:r>
              <a:rPr lang="es-ES" sz="2400" b="1" dirty="0" smtClean="0"/>
              <a:t>1.893</a:t>
            </a:r>
            <a:r>
              <a:rPr lang="es-ES" sz="2400" dirty="0" smtClean="0"/>
              <a:t> contactos </a:t>
            </a:r>
            <a:r>
              <a:rPr lang="es-ES" sz="2400" dirty="0"/>
              <a:t>de Cuba en el directorio </a:t>
            </a:r>
            <a:r>
              <a:rPr lang="es-ES" sz="2400" dirty="0" smtClean="0"/>
              <a:t>y </a:t>
            </a:r>
            <a:r>
              <a:rPr lang="es-ES" sz="2400" b="1" dirty="0" smtClean="0"/>
              <a:t>1.441</a:t>
            </a:r>
            <a:r>
              <a:rPr lang="es-ES" sz="2400" dirty="0" smtClean="0"/>
              <a:t> empresas </a:t>
            </a:r>
            <a:r>
              <a:rPr lang="es-ES" sz="2400" dirty="0"/>
              <a:t>de Cuba en la herramienta de Conexión </a:t>
            </a:r>
            <a:r>
              <a:rPr lang="es-ES" sz="2400" dirty="0" smtClean="0"/>
              <a:t>Empresarial</a:t>
            </a:r>
          </a:p>
        </p:txBody>
      </p:sp>
      <p:sp>
        <p:nvSpPr>
          <p:cNvPr id="7" name="CuadroTexto 6"/>
          <p:cNvSpPr txBox="1"/>
          <p:nvPr/>
        </p:nvSpPr>
        <p:spPr>
          <a:xfrm rot="479620">
            <a:off x="9007303" y="100447"/>
            <a:ext cx="1872573" cy="6124754"/>
          </a:xfrm>
          <a:prstGeom prst="rect">
            <a:avLst/>
          </a:prstGeom>
          <a:noFill/>
        </p:spPr>
        <p:txBody>
          <a:bodyPr wrap="square" rtlCol="0">
            <a:spAutoFit/>
          </a:bodyPr>
          <a:lstStyle/>
          <a:p>
            <a:r>
              <a:rPr lang="es-ES" sz="2800" b="1" dirty="0" smtClean="0"/>
              <a:t>Argentina</a:t>
            </a:r>
          </a:p>
          <a:p>
            <a:r>
              <a:rPr lang="es-ES" sz="2800" b="1" dirty="0" smtClean="0"/>
              <a:t>Bolivia </a:t>
            </a:r>
          </a:p>
          <a:p>
            <a:r>
              <a:rPr lang="es-ES" sz="2800" b="1" dirty="0" smtClean="0"/>
              <a:t>Brasil</a:t>
            </a:r>
          </a:p>
          <a:p>
            <a:r>
              <a:rPr lang="es-ES" sz="2800" b="1" dirty="0" smtClean="0"/>
              <a:t>Chile</a:t>
            </a:r>
          </a:p>
          <a:p>
            <a:r>
              <a:rPr lang="es-ES" sz="2800" b="1" dirty="0" smtClean="0"/>
              <a:t>Colombia </a:t>
            </a:r>
          </a:p>
          <a:p>
            <a:r>
              <a:rPr lang="es-ES" sz="2800" b="1" dirty="0" smtClean="0"/>
              <a:t>Cuba </a:t>
            </a:r>
          </a:p>
          <a:p>
            <a:r>
              <a:rPr lang="es-ES" sz="2800" b="1" dirty="0" smtClean="0"/>
              <a:t>Ecuador</a:t>
            </a:r>
          </a:p>
          <a:p>
            <a:r>
              <a:rPr lang="es-ES" sz="2800" b="1" dirty="0" smtClean="0"/>
              <a:t>México</a:t>
            </a:r>
          </a:p>
          <a:p>
            <a:r>
              <a:rPr lang="es-ES" sz="2800" b="1" dirty="0" smtClean="0"/>
              <a:t>Panamá</a:t>
            </a:r>
          </a:p>
          <a:p>
            <a:r>
              <a:rPr lang="es-ES" sz="2800" b="1" dirty="0" smtClean="0"/>
              <a:t>Paraguay</a:t>
            </a:r>
          </a:p>
          <a:p>
            <a:r>
              <a:rPr lang="es-ES" sz="2800" b="1" dirty="0" smtClean="0"/>
              <a:t>Perú </a:t>
            </a:r>
          </a:p>
          <a:p>
            <a:r>
              <a:rPr lang="es-ES" sz="2800" b="1" dirty="0" smtClean="0"/>
              <a:t>Uruguay</a:t>
            </a:r>
          </a:p>
          <a:p>
            <a:r>
              <a:rPr lang="es-ES" sz="2800" b="1" dirty="0" smtClean="0"/>
              <a:t>Venezuela </a:t>
            </a:r>
          </a:p>
          <a:p>
            <a:endParaRPr lang="es-ES" sz="2800" b="1" dirty="0"/>
          </a:p>
        </p:txBody>
      </p:sp>
    </p:spTree>
    <p:extLst>
      <p:ext uri="{BB962C8B-B14F-4D97-AF65-F5344CB8AC3E}">
        <p14:creationId xmlns:p14="http://schemas.microsoft.com/office/powerpoint/2010/main" val="22600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56" y="0"/>
            <a:ext cx="12191144" cy="6857053"/>
          </a:xfrm>
          <a:prstGeom prst="rect">
            <a:avLst/>
          </a:prstGeom>
        </p:spPr>
      </p:pic>
      <p:sp>
        <p:nvSpPr>
          <p:cNvPr id="14" name="object 4"/>
          <p:cNvSpPr txBox="1"/>
          <p:nvPr/>
        </p:nvSpPr>
        <p:spPr>
          <a:xfrm>
            <a:off x="422030" y="909796"/>
            <a:ext cx="11563644" cy="405492"/>
          </a:xfrm>
          <a:prstGeom prst="rect">
            <a:avLst/>
          </a:prstGeom>
        </p:spPr>
        <p:txBody>
          <a:bodyPr vert="horz" wrap="square" lIns="0" tIns="35810" rIns="0" bIns="0" rtlCol="0">
            <a:spAutoFit/>
          </a:bodyPr>
          <a:lstStyle/>
          <a:p>
            <a:r>
              <a:rPr lang="es-ES" sz="2400" dirty="0" smtClean="0">
                <a:solidFill>
                  <a:schemeClr val="bg1"/>
                </a:solidFill>
              </a:rPr>
              <a:t>i</a:t>
            </a:r>
            <a:endParaRPr lang="es-ES" sz="2400" dirty="0">
              <a:solidFill>
                <a:schemeClr val="bg1"/>
              </a:solidFill>
            </a:endParaRPr>
          </a:p>
        </p:txBody>
      </p:sp>
      <p:sp>
        <p:nvSpPr>
          <p:cNvPr id="3" name="Título 2"/>
          <p:cNvSpPr>
            <a:spLocks noGrp="1"/>
          </p:cNvSpPr>
          <p:nvPr>
            <p:ph type="title"/>
          </p:nvPr>
        </p:nvSpPr>
        <p:spPr>
          <a:xfrm>
            <a:off x="838199" y="367623"/>
            <a:ext cx="10515600" cy="5788247"/>
          </a:xfrm>
        </p:spPr>
        <p:txBody>
          <a:bodyPr>
            <a:noAutofit/>
          </a:bodyPr>
          <a:lstStyle/>
          <a:p>
            <a:r>
              <a:rPr lang="es-ES" sz="4000" b="1" dirty="0" smtClean="0"/>
              <a:t>MACRORRUEDA ALADI 2 al 4 de octubre de 2023</a:t>
            </a:r>
            <a:br>
              <a:rPr lang="es-ES" sz="4000" b="1" dirty="0" smtClean="0"/>
            </a:br>
            <a:r>
              <a:rPr lang="es-ES" sz="4000" b="1" dirty="0"/>
              <a:t/>
            </a:r>
            <a:br>
              <a:rPr lang="es-ES" sz="4000" b="1" dirty="0"/>
            </a:br>
            <a:r>
              <a:rPr lang="es-ES" sz="4000" b="1" dirty="0" smtClean="0"/>
              <a:t/>
            </a:r>
            <a:br>
              <a:rPr lang="es-ES" sz="4000" b="1" dirty="0" smtClean="0"/>
            </a:br>
            <a:r>
              <a:rPr lang="es-ES" sz="4000" b="1" dirty="0"/>
              <a:t/>
            </a:r>
            <a:br>
              <a:rPr lang="es-ES" sz="4000" b="1" dirty="0"/>
            </a:br>
            <a:r>
              <a:rPr lang="es-ES" sz="4000" b="1" dirty="0" smtClean="0"/>
              <a:t/>
            </a:r>
            <a:br>
              <a:rPr lang="es-ES" sz="4000" b="1" dirty="0" smtClean="0"/>
            </a:br>
            <a:r>
              <a:rPr lang="es-ES" sz="4000" b="1" dirty="0"/>
              <a:t/>
            </a:r>
            <a:br>
              <a:rPr lang="es-ES" sz="4000" b="1" dirty="0"/>
            </a:br>
            <a:r>
              <a:rPr lang="es-ES" sz="4000" b="1" dirty="0" smtClean="0"/>
              <a:t/>
            </a:r>
            <a:br>
              <a:rPr lang="es-ES" sz="4000" b="1" dirty="0" smtClean="0"/>
            </a:br>
            <a:r>
              <a:rPr lang="es-ES" sz="4000" b="1" dirty="0" smtClean="0"/>
              <a:t>Exhortación a utilizar la plataforma digital PYMES Latinas Grandes Negocios</a:t>
            </a:r>
            <a:endParaRPr lang="es-ES" sz="4000" b="1"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2192000" cy="3048000"/>
          </a:xfrm>
          <a:prstGeom prst="rect">
            <a:avLst/>
          </a:prstGeom>
        </p:spPr>
      </p:pic>
    </p:spTree>
    <p:extLst>
      <p:ext uri="{BB962C8B-B14F-4D97-AF65-F5344CB8AC3E}">
        <p14:creationId xmlns:p14="http://schemas.microsoft.com/office/powerpoint/2010/main" val="4081201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6E18DBF4-37B7-4C4F-9728-A1C100B177EE}" type="slidenum">
              <a:rPr lang="en-US" smtClean="0">
                <a:solidFill>
                  <a:srgbClr val="273339">
                    <a:tint val="75000"/>
                  </a:srgbClr>
                </a:solidFill>
              </a:rPr>
              <a:pPr/>
              <a:t>9</a:t>
            </a:fld>
            <a:endParaRPr lang="en-US">
              <a:solidFill>
                <a:srgbClr val="273339">
                  <a:tint val="75000"/>
                </a:srgbClr>
              </a:solidFill>
            </a:endParaRPr>
          </a:p>
        </p:txBody>
      </p:sp>
      <p:sp>
        <p:nvSpPr>
          <p:cNvPr id="5" name="Rectángulo 4"/>
          <p:cNvSpPr/>
          <p:nvPr/>
        </p:nvSpPr>
        <p:spPr>
          <a:xfrm>
            <a:off x="-46877" y="-22682"/>
            <a:ext cx="12258458" cy="8325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le 6"/>
          <p:cNvSpPr txBox="1">
            <a:spLocks/>
          </p:cNvSpPr>
          <p:nvPr/>
        </p:nvSpPr>
        <p:spPr>
          <a:xfrm>
            <a:off x="558376" y="156037"/>
            <a:ext cx="11047952" cy="673100"/>
          </a:xfrm>
          <a:prstGeom prst="rect">
            <a:avLst/>
          </a:prstGeom>
          <a:noFill/>
        </p:spPr>
        <p:txBody>
          <a:bodyPr vert="horz" lIns="274320" tIns="91440" rIns="274320" bIns="182880" rtlCol="0" anchor="ctr">
            <a:noAutofit/>
          </a:bodyPr>
          <a:lstStyle>
            <a:lvl1pPr algn="ctr"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a:lnSpc>
                <a:spcPct val="70000"/>
              </a:lnSpc>
            </a:pPr>
            <a:r>
              <a:rPr lang="es-ES" sz="3200" b="0" dirty="0" smtClean="0">
                <a:solidFill>
                  <a:schemeClr val="bg1"/>
                </a:solidFill>
              </a:rPr>
              <a:t>VENTANILLA ÚNICA DE COMERCIO EXTERIOR</a:t>
            </a:r>
            <a:endParaRPr lang="en-US" sz="3200" b="0" i="1"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350" y="5079418"/>
            <a:ext cx="8994017" cy="1846301"/>
          </a:xfrm>
          <a:prstGeom prst="rect">
            <a:avLst/>
          </a:prstGeom>
        </p:spPr>
      </p:pic>
      <p:pic>
        <p:nvPicPr>
          <p:cNvPr id="8" name="Imagen 7"/>
          <p:cNvPicPr>
            <a:picLocks noChangeAspect="1"/>
          </p:cNvPicPr>
          <p:nvPr/>
        </p:nvPicPr>
        <p:blipFill>
          <a:blip r:embed="rId4"/>
          <a:stretch>
            <a:fillRect/>
          </a:stretch>
        </p:blipFill>
        <p:spPr>
          <a:xfrm>
            <a:off x="-421535" y="581547"/>
            <a:ext cx="12633116" cy="6344172"/>
          </a:xfrm>
          <a:prstGeom prst="rect">
            <a:avLst/>
          </a:prstGeom>
        </p:spPr>
      </p:pic>
      <p:sp>
        <p:nvSpPr>
          <p:cNvPr id="2" name="CuadroTexto 1"/>
          <p:cNvSpPr txBox="1"/>
          <p:nvPr/>
        </p:nvSpPr>
        <p:spPr>
          <a:xfrm>
            <a:off x="4588329" y="1926771"/>
            <a:ext cx="3788228" cy="369332"/>
          </a:xfrm>
          <a:prstGeom prst="rect">
            <a:avLst/>
          </a:prstGeom>
          <a:noFill/>
        </p:spPr>
        <p:txBody>
          <a:bodyPr wrap="square" rtlCol="0">
            <a:spAutoFit/>
          </a:bodyPr>
          <a:lstStyle/>
          <a:p>
            <a:r>
              <a:rPr lang="en-US" dirty="0">
                <a:hlinkClick r:id="rId5"/>
              </a:rPr>
              <a:t>www.vuceregulaciones.mincex.gob.cu</a:t>
            </a:r>
            <a:endParaRPr lang="es-ES" dirty="0"/>
          </a:p>
        </p:txBody>
      </p:sp>
    </p:spTree>
    <p:extLst>
      <p:ext uri="{BB962C8B-B14F-4D97-AF65-F5344CB8AC3E}">
        <p14:creationId xmlns:p14="http://schemas.microsoft.com/office/powerpoint/2010/main" val="238591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1361</Words>
  <Application>Microsoft Office PowerPoint</Application>
  <PresentationFormat>Panorámica</PresentationFormat>
  <Paragraphs>172</Paragraphs>
  <Slides>20</Slides>
  <Notes>13</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20</vt:i4>
      </vt:variant>
    </vt:vector>
  </HeadingPairs>
  <TitlesOfParts>
    <vt:vector size="36" baseType="lpstr">
      <vt:lpstr>맑은 고딕</vt:lpstr>
      <vt:lpstr>Aharoni</vt:lpstr>
      <vt:lpstr>Arial</vt:lpstr>
      <vt:lpstr>Arial Narrow</vt:lpstr>
      <vt:lpstr>Batang</vt:lpstr>
      <vt:lpstr>Calibri</vt:lpstr>
      <vt:lpstr>Calibri Light</vt:lpstr>
      <vt:lpstr>Cambria</vt:lpstr>
      <vt:lpstr>Tahoma</vt:lpstr>
      <vt:lpstr>Times New Roman</vt:lpstr>
      <vt:lpstr>Univers LT Std 45 Light</vt:lpstr>
      <vt:lpstr>Univers LT Std 47 Cn Lt</vt:lpstr>
      <vt:lpstr>Univers LT Std 55</vt:lpstr>
      <vt:lpstr>Univers LT Std 57 Cn</vt:lpstr>
      <vt:lpstr>Wingdings</vt:lpstr>
      <vt:lpstr>Tema de Office</vt:lpstr>
      <vt:lpstr>Presentación de PowerPoint</vt:lpstr>
      <vt:lpstr>Presentación de PowerPoint</vt:lpstr>
      <vt:lpstr>Presentación de PowerPoint</vt:lpstr>
      <vt:lpstr>Presentación de PowerPoint</vt:lpstr>
      <vt:lpstr>Presentación de PowerPoint</vt:lpstr>
      <vt:lpstr>ACUERDOS COMERCIALES</vt:lpstr>
      <vt:lpstr>Presentación de PowerPoint</vt:lpstr>
      <vt:lpstr>MACRORRUEDA ALADI 2 al 4 de octubre de 2023       Exhortación a utilizar la plataforma digital PYMES Latinas Grandes Negocios</vt:lpstr>
      <vt:lpstr>Presentación de PowerPoint</vt:lpstr>
      <vt:lpstr>Presentación de PowerPoint</vt:lpstr>
      <vt:lpstr>REVISION CON LAS AUTORIDADES NACIONALES COMPETENTES (ANC) Y SUS ORGANISMOS DE LAS NORMATIVAS QUE IMPACTAN LA ACTIVIDAD DE COMERCIO EXTERIOR Y EL CONTROL EN FRONTERA DE LA ADUANA (FLEXIBILIZACION DE LAS NORMAS)</vt:lpstr>
      <vt:lpstr>NORMAS ACTUALIZADAS</vt:lpstr>
      <vt:lpstr>PROCESO DE REVISIÓN DE LAS SUBPARTIDAS CONTROLADAS. (FLEXIBILIZACION DE LAS NORMAS)</vt:lpstr>
      <vt:lpstr>PROCESO DE REVISIÓN DE LAS SUBPARTIDAS CONTROLADAS. (FLEXIBILIZACION DE LAS NORMAS)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Ivon Garzon Borrego</dc:creator>
  <cp:lastModifiedBy>Vivian Herrera Cid</cp:lastModifiedBy>
  <cp:revision>106</cp:revision>
  <dcterms:created xsi:type="dcterms:W3CDTF">2023-09-15T13:41:41Z</dcterms:created>
  <dcterms:modified xsi:type="dcterms:W3CDTF">2023-09-21T21:05:34Z</dcterms:modified>
</cp:coreProperties>
</file>