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3" r:id="rId2"/>
    <p:sldId id="262" r:id="rId3"/>
    <p:sldId id="289" r:id="rId4"/>
    <p:sldId id="298" r:id="rId5"/>
    <p:sldId id="290" r:id="rId6"/>
    <p:sldId id="291" r:id="rId7"/>
    <p:sldId id="292" r:id="rId8"/>
    <p:sldId id="293" r:id="rId9"/>
    <p:sldId id="294" r:id="rId10"/>
    <p:sldId id="295" r:id="rId11"/>
    <p:sldId id="297" r:id="rId12"/>
    <p:sldId id="28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C"/>
    <a:srgbClr val="FF3300"/>
    <a:srgbClr val="000000"/>
    <a:srgbClr val="FFFFFF"/>
    <a:srgbClr val="001848"/>
    <a:srgbClr val="66FFFF"/>
    <a:srgbClr val="9A0000"/>
    <a:srgbClr val="C42500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5CB97-C6F8-489D-A4B8-963237F8B825}" type="datetimeFigureOut">
              <a:rPr lang="es-ES" smtClean="0"/>
              <a:t>22/09/2023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42C6E-6BBE-4847-ADBD-7D4BD18E07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36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92E8-7D7A-4590-BB56-F29CE58A85A3}" type="datetime1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65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DD04-EC15-4FF9-A05B-EE07EE657F55}" type="datetime1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45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7C9-4EA7-402D-86BC-DD971067FF17}" type="datetime1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15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F9E3-E227-41F0-AEE9-BB547A01468A}" type="datetime1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D07-AEDF-4B50-8CBA-EA948A4BA2F7}" type="datetime1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95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763-5002-4A8C-89F6-49FC8152DA13}" type="datetime1">
              <a:rPr lang="es-ES" smtClean="0"/>
              <a:t>22/09/2023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83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019F-76A2-494D-B8B6-A1F934893119}" type="datetime1">
              <a:rPr lang="es-ES" smtClean="0"/>
              <a:t>22/09/2023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5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A1D5-FCC7-480E-ABFC-315B98BC77BA}" type="datetime1">
              <a:rPr lang="es-ES" smtClean="0"/>
              <a:t>22/09/2023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8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CE08-C98F-4EFA-8D68-081BA07E18AE}" type="datetime1">
              <a:rPr lang="es-ES" smtClean="0"/>
              <a:t>22/09/2023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0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326-9786-41CE-B760-B569E99E3314}" type="datetime1">
              <a:rPr lang="es-ES" smtClean="0"/>
              <a:t>22/09/2023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96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0EE7-7826-4523-ADF0-F076B349E984}" type="datetime1">
              <a:rPr lang="es-ES" smtClean="0"/>
              <a:t>22/09/2023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38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61DA-4CC5-4B2A-B161-2C3BBBC011DC}" type="datetime1">
              <a:rPr lang="es-ES" smtClean="0"/>
              <a:t>22/09/2023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9BA5-BA12-4187-91E7-69B800AF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25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2FC5995F-A542-22A0-6571-D27E71CC929A}"/>
              </a:ext>
            </a:extLst>
          </p:cNvPr>
          <p:cNvGrpSpPr/>
          <p:nvPr/>
        </p:nvGrpSpPr>
        <p:grpSpPr>
          <a:xfrm rot="738318">
            <a:off x="-1" y="2900580"/>
            <a:ext cx="9144000" cy="4084404"/>
            <a:chOff x="-1" y="2900580"/>
            <a:chExt cx="9144000" cy="408440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xmlns="" id="{701824BE-317B-914F-D5BC-C8655BAA493A}"/>
                </a:ext>
              </a:extLst>
            </p:cNvPr>
            <p:cNvGrpSpPr/>
            <p:nvPr/>
          </p:nvGrpSpPr>
          <p:grpSpPr>
            <a:xfrm rot="21438483">
              <a:off x="-1" y="2900580"/>
              <a:ext cx="9144000" cy="4084404"/>
              <a:chOff x="-1" y="2900580"/>
              <a:chExt cx="9144000" cy="4084404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569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1034182">
                <a:off x="-1" y="2900580"/>
                <a:ext cx="9144000" cy="4084404"/>
              </a:xfrm>
              <a:prstGeom prst="rect">
                <a:avLst/>
              </a:prstGeom>
            </p:spPr>
          </p:pic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xmlns="" id="{556715E5-E0CB-2E6B-EABE-A4EE7D0FA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4150" y="4138826"/>
                <a:ext cx="260350" cy="162719"/>
              </a:xfrm>
              <a:prstGeom prst="rect">
                <a:avLst/>
              </a:prstGeom>
            </p:spPr>
          </p:pic>
        </p:grp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ABF1759C-B1B1-1480-7C84-B03091174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2816" y="3899487"/>
              <a:ext cx="228147" cy="57037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B2BB8A8B-87DB-BC41-5A09-95C4614D2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7435913" y="4017348"/>
              <a:ext cx="228147" cy="45719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C787D514-DEF0-1BA5-E045-047E4DDC9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6227" y="3854847"/>
              <a:ext cx="228147" cy="570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1" y="649"/>
            <a:ext cx="9144000" cy="2916241"/>
          </a:xfrm>
          <a:prstGeom prst="rect">
            <a:avLst/>
          </a:prstGeom>
          <a:solidFill>
            <a:srgbClr val="001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4D04928-7A62-5C07-7215-CC58D3B4B7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213" y="59207"/>
            <a:ext cx="2229852" cy="1547145"/>
          </a:xfrm>
          <a:prstGeom prst="rect">
            <a:avLst/>
          </a:prstGeom>
          <a:effectLst/>
        </p:spPr>
      </p:pic>
      <p:sp>
        <p:nvSpPr>
          <p:cNvPr id="8" name="Rectángulo 7"/>
          <p:cNvSpPr/>
          <p:nvPr/>
        </p:nvSpPr>
        <p:spPr>
          <a:xfrm>
            <a:off x="2838090" y="2935846"/>
            <a:ext cx="6305909" cy="517793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4">
            <a:extLst>
              <a:ext uri="{FF2B5EF4-FFF2-40B4-BE49-F238E27FC236}">
                <a16:creationId xmlns:a16="http://schemas.microsoft.com/office/drawing/2014/main" xmlns="" id="{D018CDD3-31CB-5DC0-4049-1A9B8BAA360C}"/>
              </a:ext>
            </a:extLst>
          </p:cNvPr>
          <p:cNvSpPr/>
          <p:nvPr/>
        </p:nvSpPr>
        <p:spPr>
          <a:xfrm>
            <a:off x="0" y="6407671"/>
            <a:ext cx="2680855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 2023</a:t>
            </a:r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xmlns="" id="{73053B13-5C32-5222-CAA0-CCA5F403CB95}"/>
              </a:ext>
            </a:extLst>
          </p:cNvPr>
          <p:cNvSpPr txBox="1">
            <a:spLocks/>
          </p:cNvSpPr>
          <p:nvPr/>
        </p:nvSpPr>
        <p:spPr>
          <a:xfrm>
            <a:off x="8772532" y="6603830"/>
            <a:ext cx="371467" cy="400110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b="1" smtClean="0">
                <a:solidFill>
                  <a:schemeClr val="bg1"/>
                </a:solidFill>
              </a:rPr>
              <a:pPr algn="ctr"/>
              <a:t>1</a:t>
            </a:fld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E1664EF-F128-9DAA-19C3-815C2299A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83" y="1915824"/>
            <a:ext cx="87075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Century Gothic" pitchFamily="34" charset="0"/>
              </a:rPr>
              <a:t>EMPLEO DEL WEB PORTAL DE TCM EN LA GESTION DE LAS CARGAS</a:t>
            </a:r>
            <a:endParaRPr lang="en-GB" sz="7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3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0" y="0"/>
            <a:ext cx="9144000" cy="83558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 b="1" i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ángulo 258"/>
          <p:cNvSpPr/>
          <p:nvPr/>
        </p:nvSpPr>
        <p:spPr>
          <a:xfrm>
            <a:off x="3979676" y="260714"/>
            <a:ext cx="5155208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TC MARIEL WEB PORTAL OPERACIONAL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xmlns="" id="{17C2FAF7-D936-29BF-6646-36ACCADD996E}"/>
              </a:ext>
            </a:extLst>
          </p:cNvPr>
          <p:cNvSpPr txBox="1">
            <a:spLocks/>
          </p:cNvSpPr>
          <p:nvPr/>
        </p:nvSpPr>
        <p:spPr>
          <a:xfrm>
            <a:off x="8755531" y="6490366"/>
            <a:ext cx="371467" cy="400110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b="1" smtClean="0">
                <a:solidFill>
                  <a:srgbClr val="002060"/>
                </a:solidFill>
              </a:rPr>
              <a:pPr algn="ctr"/>
              <a:t>10</a:t>
            </a:fld>
            <a:endParaRPr lang="en-CA" b="1" dirty="0">
              <a:solidFill>
                <a:srgbClr val="002060"/>
              </a:solidFill>
            </a:endParaRPr>
          </a:p>
        </p:txBody>
      </p:sp>
      <p:pic>
        <p:nvPicPr>
          <p:cNvPr id="126" name="Imagen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12" y="6490366"/>
            <a:ext cx="504819" cy="333180"/>
          </a:xfrm>
          <a:prstGeom prst="rect">
            <a:avLst/>
          </a:prstGeom>
        </p:spPr>
      </p:pic>
      <p:sp>
        <p:nvSpPr>
          <p:cNvPr id="7" name="Rectangle 8"/>
          <p:cNvSpPr/>
          <p:nvPr/>
        </p:nvSpPr>
        <p:spPr>
          <a:xfrm>
            <a:off x="254807" y="898454"/>
            <a:ext cx="8406784" cy="34778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000099"/>
              </a:buClr>
            </a:pPr>
            <a:r>
              <a:rPr lang="es-ES" sz="2000" b="1" dirty="0"/>
              <a:t>Qué es y cómo hacer la “Cita de Recogida”?</a:t>
            </a:r>
          </a:p>
          <a:p>
            <a:pPr algn="just">
              <a:buClr>
                <a:srgbClr val="000099"/>
              </a:buClr>
            </a:pPr>
            <a:endParaRPr lang="es-ES" sz="2000" b="1" dirty="0"/>
          </a:p>
          <a:p>
            <a:pPr algn="just">
              <a:buClr>
                <a:srgbClr val="000099"/>
              </a:buClr>
            </a:pPr>
            <a:r>
              <a:rPr lang="es-ES" sz="2000" u="sng" dirty="0"/>
              <a:t>Es la acción de asignar, por un transportista, la autorización de extracción de un contenedor a un vehículo y chofer, así como definir en que día y hora tiene planificada la extracción.</a:t>
            </a:r>
          </a:p>
          <a:p>
            <a:pPr algn="just">
              <a:buClr>
                <a:srgbClr val="000099"/>
              </a:buClr>
            </a:pPr>
            <a:endParaRPr lang="es-ES" sz="2000" u="sng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Permite al Transportista realizar la gestión de coordinación de la recogida del contenedor a través de la Cita, garantizando con ello no tener que realizarla personalmente en la ventanilla de Expedición de la Terminal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Para ello es necesario, que el Transportista tenga asignado sus vehículos y chóferes en el Sistema de la Terminal.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2" y="4530069"/>
            <a:ext cx="2483427" cy="20612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676" y="4434511"/>
            <a:ext cx="4177096" cy="215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6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0" y="0"/>
            <a:ext cx="9144000" cy="83558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 b="1" i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ángulo 258"/>
          <p:cNvSpPr/>
          <p:nvPr/>
        </p:nvSpPr>
        <p:spPr>
          <a:xfrm>
            <a:off x="3979676" y="260714"/>
            <a:ext cx="5155208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TC MARIEL WEB PORTAL OPERACIONAL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xmlns="" id="{17C2FAF7-D936-29BF-6646-36ACCADD996E}"/>
              </a:ext>
            </a:extLst>
          </p:cNvPr>
          <p:cNvSpPr txBox="1">
            <a:spLocks/>
          </p:cNvSpPr>
          <p:nvPr/>
        </p:nvSpPr>
        <p:spPr>
          <a:xfrm>
            <a:off x="8651847" y="6598543"/>
            <a:ext cx="492153" cy="216355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sz="1500" b="1" smtClean="0">
                <a:solidFill>
                  <a:srgbClr val="002060"/>
                </a:solidFill>
              </a:rPr>
              <a:pPr algn="ctr"/>
              <a:t>11</a:t>
            </a:fld>
            <a:endParaRPr lang="en-CA" sz="1500" b="1" dirty="0">
              <a:solidFill>
                <a:srgbClr val="002060"/>
              </a:solidFill>
            </a:endParaRPr>
          </a:p>
        </p:txBody>
      </p:sp>
      <p:pic>
        <p:nvPicPr>
          <p:cNvPr id="126" name="Imagen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39" y="6520399"/>
            <a:ext cx="413008" cy="272585"/>
          </a:xfrm>
          <a:prstGeom prst="rect">
            <a:avLst/>
          </a:prstGeom>
        </p:spPr>
      </p:pic>
      <p:sp>
        <p:nvSpPr>
          <p:cNvPr id="7" name="Rectangle 8"/>
          <p:cNvSpPr/>
          <p:nvPr/>
        </p:nvSpPr>
        <p:spPr>
          <a:xfrm>
            <a:off x="368608" y="1096300"/>
            <a:ext cx="8406784" cy="570156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000099"/>
              </a:buClr>
            </a:pPr>
            <a:r>
              <a:rPr lang="en-US" sz="2000" b="1" dirty="0"/>
              <a:t>PRINCIPLES METAS EN LA GESTION DE LAS CARGAS CONTENERIZADAS.</a:t>
            </a:r>
          </a:p>
          <a:p>
            <a:pPr algn="just">
              <a:buClr>
                <a:srgbClr val="000099"/>
              </a:buClr>
            </a:pPr>
            <a:endParaRPr lang="en-US" sz="2000" b="1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Realizar actividades de soporte y acompañamiento a las importadoras, exportadores y transportistas. (Incluyendo las FGNE) que lo soliciten. </a:t>
            </a:r>
          </a:p>
          <a:p>
            <a:pPr algn="just">
              <a:buClr>
                <a:srgbClr val="000099"/>
              </a:buClr>
            </a:pPr>
            <a:r>
              <a:rPr lang="en-US" sz="2000" b="1" dirty="0"/>
              <a:t>      FC: Hasta Nov 2023.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050" b="1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2000" b="1" dirty="0"/>
              <a:t>Etapa 1: </a:t>
            </a:r>
            <a:r>
              <a:rPr lang="es-ES" sz="2000" dirty="0"/>
              <a:t>Alcanzar el 95% de las Citas a través del Web Portal por los clientes para las importaciones, exportaciones y tránsitos</a:t>
            </a:r>
            <a:r>
              <a:rPr lang="es-ES" sz="2000" b="1" dirty="0"/>
              <a:t>, </a:t>
            </a:r>
            <a:r>
              <a:rPr lang="es-ES" sz="2000" dirty="0"/>
              <a:t>lo cual reducirá los tiempos previo al ingreso a la terminal a los transportistas </a:t>
            </a:r>
            <a:r>
              <a:rPr lang="es-ES" sz="2000" b="1" dirty="0"/>
              <a:t> FC: Dic 2023</a:t>
            </a:r>
            <a:endParaRPr lang="es-ES" sz="20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s-ES" sz="1050" b="1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2000" b="1" dirty="0"/>
              <a:t>Etapa 2: </a:t>
            </a:r>
            <a:r>
              <a:rPr lang="es-ES" sz="2000" dirty="0"/>
              <a:t>Implementar Citas por rango de hora para la coordinación de entrega y recogida de cargas, ordenándose los arribos de camiones y mejorando los tiempos de servicio dentro de terminal. </a:t>
            </a:r>
            <a:r>
              <a:rPr lang="es-ES" sz="2000" b="1" dirty="0"/>
              <a:t>FC: Marzo 2024.</a:t>
            </a:r>
          </a:p>
          <a:p>
            <a:pPr algn="just">
              <a:buClr>
                <a:srgbClr val="000099"/>
              </a:buClr>
            </a:pPr>
            <a:endParaRPr lang="es-ES" sz="1050" b="1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2000" b="1" dirty="0"/>
              <a:t>Etapa 3: </a:t>
            </a:r>
            <a:r>
              <a:rPr lang="es-ES" sz="2000" dirty="0"/>
              <a:t>Aplicación de la Citas por rango de hora y selectividad de bloques para la recogida de contenedores, lo que garantizará una reducción de los tiempos, atención expedita e incremento de los ciclos de los camiones. </a:t>
            </a:r>
          </a:p>
          <a:p>
            <a:pPr algn="just">
              <a:buClr>
                <a:srgbClr val="000099"/>
              </a:buClr>
            </a:pPr>
            <a:r>
              <a:rPr lang="es-ES" sz="2000" b="1" dirty="0"/>
              <a:t>      FC</a:t>
            </a:r>
            <a:r>
              <a:rPr lang="es-ES" sz="2000" dirty="0"/>
              <a:t>:</a:t>
            </a:r>
            <a:r>
              <a:rPr lang="es-ES" sz="2000" b="1" dirty="0"/>
              <a:t> II semestre 2024</a:t>
            </a:r>
          </a:p>
          <a:p>
            <a:pPr algn="just">
              <a:buClr>
                <a:srgbClr val="000099"/>
              </a:buClr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0058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384"/>
            <a:ext cx="9144000" cy="326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40088"/>
            <a:ext cx="9144000" cy="3617912"/>
          </a:xfrm>
          <a:prstGeom prst="rect">
            <a:avLst/>
          </a:prstGeom>
          <a:solidFill>
            <a:srgbClr val="001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30463" y="238586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5000" b="1" dirty="0">
                <a:solidFill>
                  <a:srgbClr val="001F5C"/>
                </a:solidFill>
                <a:latin typeface="Century Gothic" pitchFamily="34" charset="0"/>
              </a:rPr>
              <a:t>PREGUNTAS Y RESPUESTAS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64163" y="3091082"/>
            <a:ext cx="37798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itchFamily="34" charset="0"/>
              </a:rPr>
              <a:t>GRACIAS.</a:t>
            </a:r>
            <a:endParaRPr lang="en-GB" sz="5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4D04928-7A62-5C07-7215-CC58D3B4B7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09" y="4658070"/>
            <a:ext cx="2447681" cy="1698281"/>
          </a:xfrm>
          <a:prstGeom prst="rect">
            <a:avLst/>
          </a:prstGeom>
          <a:effectLst/>
        </p:spPr>
      </p:pic>
      <p:sp>
        <p:nvSpPr>
          <p:cNvPr id="3" name="Slide Number Placeholder 15">
            <a:extLst>
              <a:ext uri="{FF2B5EF4-FFF2-40B4-BE49-F238E27FC236}">
                <a16:creationId xmlns:a16="http://schemas.microsoft.com/office/drawing/2014/main" xmlns="" id="{8A09D892-9060-D073-4948-C628BA6205BD}"/>
              </a:ext>
            </a:extLst>
          </p:cNvPr>
          <p:cNvSpPr txBox="1">
            <a:spLocks/>
          </p:cNvSpPr>
          <p:nvPr/>
        </p:nvSpPr>
        <p:spPr>
          <a:xfrm>
            <a:off x="8745017" y="6460434"/>
            <a:ext cx="424384" cy="400110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b="1" smtClean="0">
                <a:solidFill>
                  <a:schemeClr val="bg1"/>
                </a:solidFill>
              </a:rPr>
              <a:pPr algn="ctr"/>
              <a:t>12</a:t>
            </a:fld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0" y="0"/>
            <a:ext cx="9144000" cy="83558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 b="1" i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ángulo 258"/>
          <p:cNvSpPr/>
          <p:nvPr/>
        </p:nvSpPr>
        <p:spPr>
          <a:xfrm>
            <a:off x="3979676" y="260714"/>
            <a:ext cx="5155208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TC MARIEL WEB PORTAL OPERACIONAL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xmlns="" id="{17C2FAF7-D936-29BF-6646-36ACCADD996E}"/>
              </a:ext>
            </a:extLst>
          </p:cNvPr>
          <p:cNvSpPr txBox="1">
            <a:spLocks/>
          </p:cNvSpPr>
          <p:nvPr/>
        </p:nvSpPr>
        <p:spPr>
          <a:xfrm>
            <a:off x="8755531" y="6490366"/>
            <a:ext cx="371467" cy="400110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b="1" smtClean="0">
                <a:solidFill>
                  <a:srgbClr val="002060"/>
                </a:solidFill>
              </a:rPr>
              <a:pPr algn="ctr"/>
              <a:t>2</a:t>
            </a:fld>
            <a:endParaRPr lang="en-CA" b="1" dirty="0">
              <a:solidFill>
                <a:srgbClr val="002060"/>
              </a:solidFill>
            </a:endParaRPr>
          </a:p>
        </p:txBody>
      </p:sp>
      <p:pic>
        <p:nvPicPr>
          <p:cNvPr id="126" name="Imagen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30" y="6530765"/>
            <a:ext cx="399761" cy="26384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8447" y="1158513"/>
            <a:ext cx="8537343" cy="473975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A partir del 2016 se desplegó una solución informática denominada </a:t>
            </a:r>
            <a:r>
              <a:rPr lang="es-ES" sz="2000" b="1" dirty="0"/>
              <a:t>Web Portal </a:t>
            </a:r>
            <a:r>
              <a:rPr lang="es-ES" sz="2000" dirty="0"/>
              <a:t>que ha permitido a los clientes la simplificación de procesos y eliminación de parte de la gestión documental en copia dura. Esta herramienta tiene entre sus principales funciones:</a:t>
            </a:r>
          </a:p>
          <a:p>
            <a:pPr algn="just"/>
            <a:endParaRPr lang="es-ES" sz="1100" b="1" dirty="0"/>
          </a:p>
          <a:p>
            <a:pPr algn="just"/>
            <a:r>
              <a:rPr lang="es-ES" sz="2000" b="1" dirty="0"/>
              <a:t>Ejecutivas: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Funcionalidades que permiten de forma remota la gestión de la operación de cargas contenerizadas para las navieras, transitarias, importadoras, clientes finales, OTM y transportistas. </a:t>
            </a:r>
            <a:r>
              <a:rPr lang="es-ES" sz="2000" dirty="0" err="1"/>
              <a:t>Ej</a:t>
            </a:r>
            <a:r>
              <a:rPr lang="es-ES" sz="2000" dirty="0"/>
              <a:t>: Desgloses, Liberación de Contenedores, coordinación de extracción de importaciones, coordinación de entrega de exportaciones, entre otras. </a:t>
            </a:r>
          </a:p>
          <a:p>
            <a:pPr algn="just"/>
            <a:endParaRPr lang="es-ES" sz="1100" dirty="0"/>
          </a:p>
          <a:p>
            <a:pPr algn="just"/>
            <a:r>
              <a:rPr lang="es-ES" sz="2000" b="1" dirty="0"/>
              <a:t>Informativas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Funcionalidades que permiten a los clientes/usuarios consultar y extraer información de sus operaciones y contenedores, que facilitan la toma de decisiones y el análisis de la gestión de sus cargas en la Terminal.</a:t>
            </a:r>
          </a:p>
        </p:txBody>
      </p:sp>
    </p:spTree>
    <p:extLst>
      <p:ext uri="{BB962C8B-B14F-4D97-AF65-F5344CB8AC3E}">
        <p14:creationId xmlns:p14="http://schemas.microsoft.com/office/powerpoint/2010/main" val="16821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0" y="0"/>
            <a:ext cx="9144000" cy="83558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 b="1" i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ángulo 258"/>
          <p:cNvSpPr/>
          <p:nvPr/>
        </p:nvSpPr>
        <p:spPr>
          <a:xfrm>
            <a:off x="3979676" y="260714"/>
            <a:ext cx="5155208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TC MARIEL WEB PORTAL OPERACIONAL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xmlns="" id="{17C2FAF7-D936-29BF-6646-36ACCADD996E}"/>
              </a:ext>
            </a:extLst>
          </p:cNvPr>
          <p:cNvSpPr txBox="1">
            <a:spLocks/>
          </p:cNvSpPr>
          <p:nvPr/>
        </p:nvSpPr>
        <p:spPr>
          <a:xfrm>
            <a:off x="8755531" y="6490366"/>
            <a:ext cx="371467" cy="400110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b="1" smtClean="0">
                <a:solidFill>
                  <a:srgbClr val="002060"/>
                </a:solidFill>
              </a:rPr>
              <a:pPr algn="ctr"/>
              <a:t>3</a:t>
            </a:fld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302004" y="1741358"/>
            <a:ext cx="8565160" cy="3375283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1600"/>
              </a:spcBef>
              <a:buClr>
                <a:srgbClr val="000099"/>
              </a:buClr>
            </a:pPr>
            <a:r>
              <a:rPr lang="es-ES" sz="2000" dirty="0"/>
              <a:t>Desde al 2014 al 2016 se realizaron procesos de capacitación y creación de condiciones tecnológicas con los clientes que permitió que </a:t>
            </a:r>
            <a:r>
              <a:rPr lang="es-ES" sz="2000" b="1" dirty="0"/>
              <a:t>desde el 2018 y hasta el </a:t>
            </a:r>
            <a:r>
              <a:rPr lang="es-ES" sz="2000" b="1" dirty="0" smtClean="0"/>
              <a:t>2020 </a:t>
            </a:r>
            <a:r>
              <a:rPr lang="es-ES" sz="2000" b="1" dirty="0"/>
              <a:t>se generalizara el uso ejecutivo del Web Portal, lográndose  que más del 95% de las extracciones de importaciones fueran coordinadas a través del mismo. </a:t>
            </a:r>
          </a:p>
          <a:p>
            <a:pPr algn="just">
              <a:spcBef>
                <a:spcPts val="1600"/>
              </a:spcBef>
              <a:buClr>
                <a:srgbClr val="000099"/>
              </a:buClr>
            </a:pPr>
            <a:r>
              <a:rPr lang="es-ES" sz="2000" dirty="0"/>
              <a:t>A partir del 2020 de conjunto con la AGR, </a:t>
            </a:r>
            <a:r>
              <a:rPr lang="es-ES" sz="2000" b="1" dirty="0"/>
              <a:t>se realizaron mejoras para la coordinación a través del web portal de la entrega de las exportaciones, los tránsitos y transferencias a otros depósitos aduanales.</a:t>
            </a:r>
            <a:r>
              <a:rPr lang="es-ES" sz="2000" dirty="0"/>
              <a:t> Creándose las condiciones para cerrar el ciclo  de coordinación de la cargas de forma automatizada y eliminar la gestión documental en copia dura.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60" y="6490366"/>
            <a:ext cx="402371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0" y="0"/>
            <a:ext cx="9144000" cy="83558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 b="1" i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ángulo 258"/>
          <p:cNvSpPr/>
          <p:nvPr/>
        </p:nvSpPr>
        <p:spPr>
          <a:xfrm>
            <a:off x="3979676" y="260714"/>
            <a:ext cx="5155208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TC MARIEL WEB PORTAL OPERACIONAL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xmlns="" id="{17C2FAF7-D936-29BF-6646-36ACCADD996E}"/>
              </a:ext>
            </a:extLst>
          </p:cNvPr>
          <p:cNvSpPr txBox="1">
            <a:spLocks/>
          </p:cNvSpPr>
          <p:nvPr/>
        </p:nvSpPr>
        <p:spPr>
          <a:xfrm>
            <a:off x="8755531" y="6490366"/>
            <a:ext cx="371467" cy="400110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b="1" smtClean="0">
                <a:solidFill>
                  <a:srgbClr val="002060"/>
                </a:solidFill>
              </a:rPr>
              <a:pPr algn="ctr"/>
              <a:t>4</a:t>
            </a:fld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70524" y="1096300"/>
            <a:ext cx="8681069" cy="193899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1600"/>
              </a:spcBef>
              <a:buClr>
                <a:srgbClr val="000099"/>
              </a:buClr>
            </a:pPr>
            <a:r>
              <a:rPr lang="es-ES" sz="2000" dirty="0"/>
              <a:t>A </a:t>
            </a:r>
            <a:r>
              <a:rPr lang="es-ES" sz="2000" dirty="0" smtClean="0"/>
              <a:t>finales</a:t>
            </a:r>
            <a:r>
              <a:rPr lang="es-ES" sz="2000" dirty="0" smtClean="0"/>
              <a:t> </a:t>
            </a:r>
            <a:r>
              <a:rPr lang="es-ES" sz="2000" dirty="0"/>
              <a:t>del </a:t>
            </a:r>
            <a:r>
              <a:rPr lang="es-ES" sz="2000" dirty="0" smtClean="0"/>
              <a:t>2022, </a:t>
            </a:r>
            <a:r>
              <a:rPr lang="es-ES" sz="2000" dirty="0"/>
              <a:t>comienza a apreciarse una disminución del uso del web portal para la recogida de las importaciones, cayendo de un 95% de utilización hasta un 62%. En los análisis realizados fuimos determinando que la disminución tenia una relación directa con el incremento de las importaciones cuyos clientes finales son Formas de Gestión No Estatal (FGNE) aún y cuando las importaciones se realizan por Entidades de Gestión Estatal.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60" y="6490366"/>
            <a:ext cx="402371" cy="2682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4964883-6E59-4D23-ADC6-27083E4D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852" y="3126708"/>
            <a:ext cx="5784296" cy="34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0" y="0"/>
            <a:ext cx="9144000" cy="83558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 b="1" i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ángulo 258"/>
          <p:cNvSpPr/>
          <p:nvPr/>
        </p:nvSpPr>
        <p:spPr>
          <a:xfrm>
            <a:off x="3979676" y="260714"/>
            <a:ext cx="5155208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TC MARIEL WEB PORTAL OPERACIONAL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xmlns="" id="{17C2FAF7-D936-29BF-6646-36ACCADD996E}"/>
              </a:ext>
            </a:extLst>
          </p:cNvPr>
          <p:cNvSpPr txBox="1">
            <a:spLocks/>
          </p:cNvSpPr>
          <p:nvPr/>
        </p:nvSpPr>
        <p:spPr>
          <a:xfrm>
            <a:off x="8755531" y="6490366"/>
            <a:ext cx="371467" cy="400110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b="1" smtClean="0">
                <a:solidFill>
                  <a:srgbClr val="002060"/>
                </a:solidFill>
              </a:rPr>
              <a:pPr algn="ctr"/>
              <a:t>5</a:t>
            </a:fld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86147" y="1219471"/>
            <a:ext cx="8755117" cy="449353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000099"/>
              </a:buClr>
            </a:pPr>
            <a:endParaRPr lang="es-ES" sz="300" dirty="0"/>
          </a:p>
          <a:p>
            <a:pPr algn="just">
              <a:buClr>
                <a:srgbClr val="000099"/>
              </a:buClr>
            </a:pPr>
            <a:r>
              <a:rPr lang="es-ES" sz="2000" dirty="0"/>
              <a:t>La inserción de estos nuevos actores en la cadena logística, </a:t>
            </a:r>
            <a:r>
              <a:rPr lang="es-ES" sz="2000" b="1" dirty="0"/>
              <a:t>incrementó el uso de la orden de carga y la coordinación presencial en la Ventanilla de la Terminal como alternativa principal para para la recogida de las mercancías </a:t>
            </a:r>
            <a:r>
              <a:rPr lang="es-ES" sz="2000" dirty="0"/>
              <a:t>destinadas a las FGNE, en detrimento del uso de las funcionalidades del web portal, </a:t>
            </a:r>
            <a:r>
              <a:rPr lang="es-ES" sz="2000" b="1" dirty="0"/>
              <a:t>generando aumento del tiempo de estancia de los transportistas previo a la entrada las puertas de la terminal.</a:t>
            </a:r>
          </a:p>
          <a:p>
            <a:pPr algn="just">
              <a:buClr>
                <a:srgbClr val="000099"/>
              </a:buClr>
            </a:pPr>
            <a:endParaRPr lang="es-ES" sz="300" dirty="0"/>
          </a:p>
          <a:p>
            <a:pPr algn="just">
              <a:buClr>
                <a:srgbClr val="000099"/>
              </a:buClr>
            </a:pPr>
            <a:endParaRPr lang="es-ES" sz="2000" dirty="0"/>
          </a:p>
          <a:p>
            <a:pPr algn="just">
              <a:buClr>
                <a:srgbClr val="000099"/>
              </a:buClr>
            </a:pPr>
            <a:r>
              <a:rPr lang="es-ES" sz="2000" dirty="0"/>
              <a:t>Concluimos que </a:t>
            </a:r>
            <a:r>
              <a:rPr lang="es-ES" sz="2000" b="1" dirty="0"/>
              <a:t>se hacia necesario revisar y actualizar el web portal para dar acceso a los transportistas privados y realizar una nueva campaña de capacitación </a:t>
            </a:r>
            <a:r>
              <a:rPr lang="es-ES" sz="2000" dirty="0"/>
              <a:t>y actualización con los importadores, clientes finales y trasportistas con el objetivo de mejorar la eficiencia en la gestión de las cargas por todos los actores y llevar nuevamente su uso a niveles superiores al  95%, creando las condiciones para avanzar en el corto plazo al despliegue de otras funcionalidades y sistemas de trabajo más eficientes como las citas por horas.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0" y="6525426"/>
            <a:ext cx="421319" cy="2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5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0" y="0"/>
            <a:ext cx="9144000" cy="83558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 b="1" i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ángulo 258"/>
          <p:cNvSpPr/>
          <p:nvPr/>
        </p:nvSpPr>
        <p:spPr>
          <a:xfrm>
            <a:off x="3979676" y="260714"/>
            <a:ext cx="5155208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TC MARIEL WEB PORTAL OPERACIONAL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xmlns="" id="{17C2FAF7-D936-29BF-6646-36ACCADD996E}"/>
              </a:ext>
            </a:extLst>
          </p:cNvPr>
          <p:cNvSpPr txBox="1">
            <a:spLocks/>
          </p:cNvSpPr>
          <p:nvPr/>
        </p:nvSpPr>
        <p:spPr>
          <a:xfrm>
            <a:off x="8755531" y="6490366"/>
            <a:ext cx="371467" cy="400110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b="1" smtClean="0">
                <a:solidFill>
                  <a:srgbClr val="002060"/>
                </a:solidFill>
              </a:rPr>
              <a:pPr algn="ctr"/>
              <a:t>6</a:t>
            </a:fld>
            <a:endParaRPr lang="en-CA" b="1" dirty="0">
              <a:solidFill>
                <a:srgbClr val="002060"/>
              </a:solidFill>
            </a:endParaRPr>
          </a:p>
        </p:txBody>
      </p:sp>
      <p:pic>
        <p:nvPicPr>
          <p:cNvPr id="126" name="Imagen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69" y="6490366"/>
            <a:ext cx="514262" cy="339413"/>
          </a:xfrm>
          <a:prstGeom prst="rect">
            <a:avLst/>
          </a:prstGeom>
        </p:spPr>
      </p:pic>
      <p:sp>
        <p:nvSpPr>
          <p:cNvPr id="7" name="Rectangle 8"/>
          <p:cNvSpPr/>
          <p:nvPr/>
        </p:nvSpPr>
        <p:spPr>
          <a:xfrm>
            <a:off x="338650" y="1096300"/>
            <a:ext cx="8416881" cy="399083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1600"/>
              </a:spcBef>
              <a:buClr>
                <a:srgbClr val="000099"/>
              </a:buClr>
            </a:pPr>
            <a:r>
              <a:rPr lang="es-ES" sz="2000" dirty="0"/>
              <a:t>De los intercambios con los clientes y análisis de del estado actual de uso del web portal, los principales temas que debemos compartir y reforzar en la capacitación para un empleo eficiente de la herramienta en la coordinación para la extracción de </a:t>
            </a:r>
            <a:r>
              <a:rPr lang="es-ES" sz="2000" dirty="0" smtClean="0"/>
              <a:t>contenedores, </a:t>
            </a:r>
            <a:r>
              <a:rPr lang="es-ES" sz="2000" dirty="0"/>
              <a:t>son:</a:t>
            </a:r>
          </a:p>
          <a:p>
            <a:pPr algn="just">
              <a:spcBef>
                <a:spcPts val="1600"/>
              </a:spcBef>
              <a:buClr>
                <a:srgbClr val="000099"/>
              </a:buClr>
            </a:pPr>
            <a:endParaRPr lang="es-ES" sz="20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2000" b="1" dirty="0"/>
              <a:t>Que debo hacer para acceder al “Web Portal de la Terminal”?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2000" b="1" dirty="0"/>
              <a:t>Qué es y cómo hacer la “Transferencia de derecho de recogida”? 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2000" b="1" dirty="0"/>
              <a:t>Qué es y cómo hacer la “Pre Cita de Recogida”?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2000" b="1" dirty="0"/>
              <a:t>Qué es y cómo hacer la “Cita de Recogida”?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000" dirty="0"/>
          </a:p>
          <a:p>
            <a:pPr algn="ctr">
              <a:buClr>
                <a:srgbClr val="000099"/>
              </a:buClr>
            </a:pPr>
            <a:r>
              <a:rPr lang="en-US" sz="2000" b="1" dirty="0"/>
              <a:t>A CONTINUACION SE AMPLIA SOBRE CADA TEMA.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90851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0" y="0"/>
            <a:ext cx="9144000" cy="83558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 b="1" i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ángulo 258"/>
          <p:cNvSpPr/>
          <p:nvPr/>
        </p:nvSpPr>
        <p:spPr>
          <a:xfrm>
            <a:off x="3979676" y="260714"/>
            <a:ext cx="5155208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TC MARIEL WEB PORTAL OPERACIONAL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xmlns="" id="{17C2FAF7-D936-29BF-6646-36ACCADD996E}"/>
              </a:ext>
            </a:extLst>
          </p:cNvPr>
          <p:cNvSpPr txBox="1">
            <a:spLocks/>
          </p:cNvSpPr>
          <p:nvPr/>
        </p:nvSpPr>
        <p:spPr>
          <a:xfrm>
            <a:off x="8755531" y="6490366"/>
            <a:ext cx="371467" cy="400110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b="1" smtClean="0">
                <a:solidFill>
                  <a:srgbClr val="002060"/>
                </a:solidFill>
              </a:rPr>
              <a:pPr algn="ctr"/>
              <a:t>7</a:t>
            </a:fld>
            <a:endParaRPr lang="en-CA" b="1" dirty="0">
              <a:solidFill>
                <a:srgbClr val="002060"/>
              </a:solidFill>
            </a:endParaRPr>
          </a:p>
        </p:txBody>
      </p:sp>
      <p:pic>
        <p:nvPicPr>
          <p:cNvPr id="126" name="Imagen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24" y="6505280"/>
            <a:ext cx="399807" cy="263382"/>
          </a:xfrm>
          <a:prstGeom prst="rect">
            <a:avLst/>
          </a:prstGeom>
        </p:spPr>
      </p:pic>
      <p:sp>
        <p:nvSpPr>
          <p:cNvPr id="7" name="Rectangle 8"/>
          <p:cNvSpPr/>
          <p:nvPr/>
        </p:nvSpPr>
        <p:spPr>
          <a:xfrm>
            <a:off x="265619" y="898454"/>
            <a:ext cx="8668173" cy="567847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000099"/>
              </a:buClr>
            </a:pPr>
            <a:r>
              <a:rPr lang="es-ES" sz="2000" b="1" dirty="0"/>
              <a:t>Que debo hacer para acceder al “Web Portal de la Terminal”?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1900" dirty="0"/>
              <a:t>Para tener acceso al sistema debe dirigirse al correo </a:t>
            </a:r>
            <a:r>
              <a:rPr lang="es-ES" sz="1900" dirty="0">
                <a:solidFill>
                  <a:schemeClr val="accent1"/>
                </a:solidFill>
              </a:rPr>
              <a:t>dc@tcmariel.cu</a:t>
            </a:r>
            <a:r>
              <a:rPr lang="es-ES" sz="1900" dirty="0"/>
              <a:t> donde le facilitarán la planilla que debe llenar con los datos de sus entidad y personas que lo usarán. Esta planilla debe estar correctamente firmada y acuñada, puede tramitarse de forma digital escaneada. 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1900" dirty="0"/>
              <a:t>Las empresas importadoras, exportadoras y transportistas deben tener un cliente en el Sistema (TOS) de la Terminal y al menos un usuario en el Web portal para disfrutar de los beneficios de la herramienta, este ultimo se solicita a través de la planilla de solicitud de acceso a la Web.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1900" dirty="0"/>
              <a:t>Las empresas transportistas y los clientes finales no requieren tener contrato con la terminal para acceder a un usuario Web portal, incluye las FGNE.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1900" dirty="0"/>
              <a:t>Todas las entidades transportistas junto con la planilla de solicitud Web, deben enviar modelo carta debidamente firmado y acuñado con la relación de choferes y chapa de vehículos asociados para ser registrados en la base de datos del portal Web.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1900" dirty="0"/>
              <a:t>Cuando reciba la confirmación de los usuarios, puede acceder a través de la página </a:t>
            </a:r>
            <a:r>
              <a:rPr lang="es-ES" sz="1900" dirty="0">
                <a:solidFill>
                  <a:schemeClr val="accent1"/>
                </a:solidFill>
              </a:rPr>
              <a:t>http://www.webportal.tcmariel.cu. , </a:t>
            </a:r>
            <a:r>
              <a:rPr lang="es-ES" sz="1900" dirty="0"/>
              <a:t>que le solicitará </a:t>
            </a:r>
            <a:r>
              <a:rPr lang="es-ES" sz="1900" b="1" i="1" dirty="0"/>
              <a:t>Aporte los datos de usuario, contraseña y código de verificación.</a:t>
            </a:r>
          </a:p>
        </p:txBody>
      </p:sp>
    </p:spTree>
    <p:extLst>
      <p:ext uri="{BB962C8B-B14F-4D97-AF65-F5344CB8AC3E}">
        <p14:creationId xmlns:p14="http://schemas.microsoft.com/office/powerpoint/2010/main" val="191158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0" y="0"/>
            <a:ext cx="9144000" cy="83558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 b="1" i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ángulo 258"/>
          <p:cNvSpPr/>
          <p:nvPr/>
        </p:nvSpPr>
        <p:spPr>
          <a:xfrm>
            <a:off x="3979676" y="260714"/>
            <a:ext cx="5155208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TC MARIEL WEB PORTAL OPERACIONAL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xmlns="" id="{17C2FAF7-D936-29BF-6646-36ACCADD996E}"/>
              </a:ext>
            </a:extLst>
          </p:cNvPr>
          <p:cNvSpPr txBox="1">
            <a:spLocks/>
          </p:cNvSpPr>
          <p:nvPr/>
        </p:nvSpPr>
        <p:spPr>
          <a:xfrm>
            <a:off x="8755531" y="6490366"/>
            <a:ext cx="371467" cy="400110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b="1" smtClean="0">
                <a:solidFill>
                  <a:srgbClr val="002060"/>
                </a:solidFill>
              </a:rPr>
              <a:pPr algn="ctr"/>
              <a:t>8</a:t>
            </a:fld>
            <a:endParaRPr lang="en-CA" b="1" dirty="0">
              <a:solidFill>
                <a:srgbClr val="002060"/>
              </a:solidFill>
            </a:endParaRPr>
          </a:p>
        </p:txBody>
      </p:sp>
      <p:pic>
        <p:nvPicPr>
          <p:cNvPr id="126" name="Imagen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51" y="6490366"/>
            <a:ext cx="430180" cy="283918"/>
          </a:xfrm>
          <a:prstGeom prst="rect">
            <a:avLst/>
          </a:prstGeom>
        </p:spPr>
      </p:pic>
      <p:sp>
        <p:nvSpPr>
          <p:cNvPr id="7" name="Rectangle 8"/>
          <p:cNvSpPr/>
          <p:nvPr/>
        </p:nvSpPr>
        <p:spPr>
          <a:xfrm>
            <a:off x="274699" y="906430"/>
            <a:ext cx="8594601" cy="538609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000099"/>
              </a:buClr>
            </a:pPr>
            <a:r>
              <a:rPr lang="es-ES" sz="2000" b="1" dirty="0"/>
              <a:t>Qué es y cómo hacer la “Transferencia de derecho de recogida”? </a:t>
            </a:r>
          </a:p>
          <a:p>
            <a:pPr algn="just">
              <a:buClr>
                <a:srgbClr val="000099"/>
              </a:buClr>
            </a:pPr>
            <a:endParaRPr lang="en-US" sz="2000" b="1" dirty="0"/>
          </a:p>
          <a:p>
            <a:pPr algn="just">
              <a:buClr>
                <a:srgbClr val="000099"/>
              </a:buClr>
            </a:pPr>
            <a:r>
              <a:rPr lang="es-ES" sz="1900" u="sng" dirty="0"/>
              <a:t>Es la acción de transferir la autorización de extracción de un contenedor a un Cliente Final, sin mediar el desglose o endoso de BL.</a:t>
            </a:r>
          </a:p>
          <a:p>
            <a:pPr algn="just">
              <a:buClr>
                <a:srgbClr val="000099"/>
              </a:buClr>
            </a:pPr>
            <a:endParaRPr lang="es-E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1900" dirty="0"/>
              <a:t>Para ello es necesario, que la entidad a la que se asigna (Cliente Final) exista como cliente en el Sistema de la Terminal.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1900" dirty="0"/>
              <a:t>Sustituye la entrega de las Ordenes de Carga al Cliente Final.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s-E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1900" dirty="0"/>
              <a:t>Permite al Cliente Final realizar la gestión de extracción y transportación de sus contenedores a través de la </a:t>
            </a:r>
            <a:r>
              <a:rPr lang="es-ES" sz="1900" dirty="0" err="1"/>
              <a:t>PreCita</a:t>
            </a:r>
            <a:r>
              <a:rPr lang="es-ES" sz="1900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10" y="3413879"/>
            <a:ext cx="2691244" cy="22282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091" y="3497007"/>
            <a:ext cx="3688681" cy="19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5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0" y="0"/>
            <a:ext cx="9144000" cy="83558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 b="1" i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ectángulo 258"/>
          <p:cNvSpPr/>
          <p:nvPr/>
        </p:nvSpPr>
        <p:spPr>
          <a:xfrm>
            <a:off x="3979676" y="260714"/>
            <a:ext cx="5155208" cy="37702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TC MARIEL WEB PORTAL OPERACIONAL</a:t>
            </a: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xmlns="" id="{17C2FAF7-D936-29BF-6646-36ACCADD996E}"/>
              </a:ext>
            </a:extLst>
          </p:cNvPr>
          <p:cNvSpPr txBox="1">
            <a:spLocks/>
          </p:cNvSpPr>
          <p:nvPr/>
        </p:nvSpPr>
        <p:spPr>
          <a:xfrm>
            <a:off x="8755531" y="6490366"/>
            <a:ext cx="371467" cy="400110"/>
          </a:xfrm>
          <a:prstGeom prst="rect">
            <a:avLst/>
          </a:prstGeom>
          <a:noFill/>
        </p:spPr>
        <p:txBody>
          <a:bodyPr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4D2B0190-CBC5-4505-8CFC-1A124C982C38}" type="slidenum">
              <a:rPr lang="en-CA" b="1" smtClean="0">
                <a:solidFill>
                  <a:srgbClr val="002060"/>
                </a:solidFill>
              </a:rPr>
              <a:pPr algn="ctr"/>
              <a:t>9</a:t>
            </a:fld>
            <a:endParaRPr lang="en-CA" b="1" dirty="0">
              <a:solidFill>
                <a:srgbClr val="002060"/>
              </a:solidFill>
            </a:endParaRPr>
          </a:p>
        </p:txBody>
      </p:sp>
      <p:pic>
        <p:nvPicPr>
          <p:cNvPr id="126" name="Imagen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63" y="6475706"/>
            <a:ext cx="476068" cy="314205"/>
          </a:xfrm>
          <a:prstGeom prst="rect">
            <a:avLst/>
          </a:prstGeom>
        </p:spPr>
      </p:pic>
      <p:sp>
        <p:nvSpPr>
          <p:cNvPr id="7" name="Rectangle 8"/>
          <p:cNvSpPr/>
          <p:nvPr/>
        </p:nvSpPr>
        <p:spPr>
          <a:xfrm>
            <a:off x="265620" y="898454"/>
            <a:ext cx="8584090" cy="54014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000099"/>
              </a:buClr>
            </a:pPr>
            <a:r>
              <a:rPr lang="es-ES" sz="2000" b="1" dirty="0"/>
              <a:t>Qué es y cómo hacer la “Pre Cita de Recogida”?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algn="just">
              <a:buClr>
                <a:srgbClr val="000099"/>
              </a:buClr>
            </a:pPr>
            <a:r>
              <a:rPr lang="es-ES" sz="1900" u="sng" dirty="0"/>
              <a:t>Es la acción de asignar la extracción de un contenedor a un transportista, por una transitaria, un importador o un cliente final.</a:t>
            </a:r>
          </a:p>
          <a:p>
            <a:pPr algn="just">
              <a:buClr>
                <a:srgbClr val="000099"/>
              </a:buClr>
            </a:pPr>
            <a:endParaRPr lang="es-ES" sz="1900" u="sng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1900" dirty="0"/>
              <a:t>Permite la gestión de la extracción sin la Orden de Carga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1900" dirty="0"/>
              <a:t>Permite el control en fecha de las transferencias y el estado de la operación de extracción 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s-ES" sz="1900" dirty="0"/>
              <a:t>Para ello es necesario, que el Transportista al que se asigna, exista como cliente en el Sistema de la Terminal.</a:t>
            </a:r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s-E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n-US" sz="1900" dirty="0"/>
          </a:p>
          <a:p>
            <a:pPr marL="342900" indent="-342900" algn="just">
              <a:buClr>
                <a:srgbClr val="000099"/>
              </a:buClr>
              <a:buFont typeface="Wingdings" panose="05000000000000000000" pitchFamily="2" charset="2"/>
              <a:buChar char="ü"/>
            </a:pPr>
            <a:endParaRPr lang="es-ES" sz="1900" dirty="0"/>
          </a:p>
          <a:p>
            <a:pPr algn="just">
              <a:buClr>
                <a:srgbClr val="000099"/>
              </a:buClr>
            </a:pPr>
            <a:endParaRPr lang="es-ES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743" y="3771955"/>
            <a:ext cx="2834886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6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18076</TotalTime>
  <Words>1348</Words>
  <Application>Microsoft Office PowerPoint</Application>
  <PresentationFormat>Presentación en pantalla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Danielli Lugones Infante</dc:creator>
  <cp:lastModifiedBy>Teatro MITRANS</cp:lastModifiedBy>
  <cp:revision>344</cp:revision>
  <dcterms:created xsi:type="dcterms:W3CDTF">2023-03-24T13:20:03Z</dcterms:created>
  <dcterms:modified xsi:type="dcterms:W3CDTF">2023-09-22T12:10:05Z</dcterms:modified>
</cp:coreProperties>
</file>